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9" r:id="rId2"/>
    <p:sldId id="278" r:id="rId3"/>
    <p:sldId id="280" r:id="rId4"/>
    <p:sldId id="296" r:id="rId5"/>
    <p:sldId id="309" r:id="rId6"/>
    <p:sldId id="310" r:id="rId7"/>
    <p:sldId id="301" r:id="rId8"/>
    <p:sldId id="313" r:id="rId9"/>
    <p:sldId id="314" r:id="rId10"/>
    <p:sldId id="316" r:id="rId11"/>
    <p:sldId id="317" r:id="rId12"/>
    <p:sldId id="305" r:id="rId13"/>
    <p:sldId id="320" r:id="rId14"/>
    <p:sldId id="304" r:id="rId15"/>
    <p:sldId id="321" r:id="rId16"/>
    <p:sldId id="307" r:id="rId17"/>
    <p:sldId id="268" r:id="rId18"/>
    <p:sldId id="324" r:id="rId19"/>
    <p:sldId id="312" r:id="rId20"/>
    <p:sldId id="318" r:id="rId21"/>
    <p:sldId id="319" r:id="rId22"/>
    <p:sldId id="322" r:id="rId23"/>
    <p:sldId id="303" r:id="rId24"/>
    <p:sldId id="323" r:id="rId25"/>
    <p:sldId id="295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CCCCCC"/>
    <a:srgbClr val="F6C6C6"/>
    <a:srgbClr val="EF9B9B"/>
    <a:srgbClr val="70AD47"/>
    <a:srgbClr val="6AA93F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4624"/>
  </p:normalViewPr>
  <p:slideViewPr>
    <p:cSldViewPr>
      <p:cViewPr>
        <p:scale>
          <a:sx n="100" d="100"/>
          <a:sy n="100" d="100"/>
        </p:scale>
        <p:origin x="1194" y="27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https://pixabay.com/en/achievement-agreement-business-3481967/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642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956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04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50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87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214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87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397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90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https://pixabay.com/en/books-science-shelf-library-book-408220/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65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165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99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729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179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489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7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9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72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9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836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55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8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90D8B8-307A-4993-9315-0D6ADDAA6CEB}"/>
              </a:ext>
            </a:extLst>
          </p:cNvPr>
          <p:cNvCxnSpPr/>
          <p:nvPr userDrawn="1"/>
        </p:nvCxnSpPr>
        <p:spPr>
          <a:xfrm>
            <a:off x="609441" y="6448926"/>
            <a:ext cx="10969943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49A4D36-ACE7-46EE-977E-260D55BF45D2}"/>
              </a:ext>
            </a:extLst>
          </p:cNvPr>
          <p:cNvSpPr/>
          <p:nvPr userDrawn="1"/>
        </p:nvSpPr>
        <p:spPr>
          <a:xfrm>
            <a:off x="5917949" y="6272463"/>
            <a:ext cx="352926" cy="3529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36202" y="6244057"/>
            <a:ext cx="516420" cy="385017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2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scikit-learn.org/stable/index.html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hyperlink" Target="https://medium.com/analytics-vidhya/understand-train-and-test-split-on-your-data-set-ml-process-cont-fbad7c49785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leantec.es/tienda/placa-esp32-wifi-bluetoot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pluxbiosignals.com/products/electromyography-emg-sensor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kenhub.com/en/library/anatomy/carpal-tendinous-sheaths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C92A7EE-F958-45D7-B6CD-34B3E91E980A}"/>
              </a:ext>
            </a:extLst>
          </p:cNvPr>
          <p:cNvSpPr/>
          <p:nvPr/>
        </p:nvSpPr>
        <p:spPr>
          <a:xfrm>
            <a:off x="0" y="4725144"/>
            <a:ext cx="12188825" cy="2132856"/>
          </a:xfrm>
          <a:custGeom>
            <a:avLst/>
            <a:gdLst>
              <a:gd name="connsiteX0" fmla="*/ 6094412 w 12188825"/>
              <a:gd name="connsiteY0" fmla="*/ 0 h 2114437"/>
              <a:gd name="connsiteX1" fmla="*/ 6401871 w 12188825"/>
              <a:gd name="connsiteY1" fmla="*/ 341621 h 2114437"/>
              <a:gd name="connsiteX2" fmla="*/ 12188825 w 12188825"/>
              <a:gd name="connsiteY2" fmla="*/ 341621 h 2114437"/>
              <a:gd name="connsiteX3" fmla="*/ 12188825 w 12188825"/>
              <a:gd name="connsiteY3" fmla="*/ 2114437 h 2114437"/>
              <a:gd name="connsiteX4" fmla="*/ 0 w 12188825"/>
              <a:gd name="connsiteY4" fmla="*/ 2114437 h 2114437"/>
              <a:gd name="connsiteX5" fmla="*/ 0 w 12188825"/>
              <a:gd name="connsiteY5" fmla="*/ 341621 h 2114437"/>
              <a:gd name="connsiteX6" fmla="*/ 5786954 w 12188825"/>
              <a:gd name="connsiteY6" fmla="*/ 341621 h 211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825" h="2114437">
                <a:moveTo>
                  <a:pt x="6094412" y="0"/>
                </a:moveTo>
                <a:lnTo>
                  <a:pt x="6401871" y="341621"/>
                </a:lnTo>
                <a:lnTo>
                  <a:pt x="12188825" y="341621"/>
                </a:lnTo>
                <a:lnTo>
                  <a:pt x="12188825" y="2114437"/>
                </a:lnTo>
                <a:lnTo>
                  <a:pt x="0" y="2114437"/>
                </a:lnTo>
                <a:lnTo>
                  <a:pt x="0" y="341621"/>
                </a:lnTo>
                <a:lnTo>
                  <a:pt x="5786954" y="341621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4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26B79A-C8FF-4CAB-9008-C8B6A177C3D6}"/>
              </a:ext>
            </a:extLst>
          </p:cNvPr>
          <p:cNvSpPr txBox="1"/>
          <p:nvPr/>
        </p:nvSpPr>
        <p:spPr>
          <a:xfrm>
            <a:off x="572888" y="1223615"/>
            <a:ext cx="110430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ACQUISITION, PROCESSING, AND INTERPRETATION OF A SINGLE-CHANNEL SURFACE ELECTROMYOGRAPHIC SENSOR WITH MACHINE LEARNING FOR THE SMART WEARABLE THERAPEUTIC GLOVE</a:t>
            </a:r>
            <a:endParaRPr lang="en-I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4B62A7-BEF7-4B0F-AD2E-884303F981BA}"/>
              </a:ext>
            </a:extLst>
          </p:cNvPr>
          <p:cNvSpPr/>
          <p:nvPr/>
        </p:nvSpPr>
        <p:spPr>
          <a:xfrm>
            <a:off x="572888" y="5742946"/>
            <a:ext cx="36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Alexander Ehrich Zapardiel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FDCFE1-AD06-45D7-BCD7-5635EC7A3B65}"/>
              </a:ext>
            </a:extLst>
          </p:cNvPr>
          <p:cNvCxnSpPr/>
          <p:nvPr/>
        </p:nvCxnSpPr>
        <p:spPr>
          <a:xfrm>
            <a:off x="4268568" y="5588189"/>
            <a:ext cx="0" cy="6480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D6D830F-12E2-43F4-AFD6-545FBC511D83}"/>
              </a:ext>
            </a:extLst>
          </p:cNvPr>
          <p:cNvSpPr/>
          <p:nvPr/>
        </p:nvSpPr>
        <p:spPr>
          <a:xfrm>
            <a:off x="4268565" y="5496725"/>
            <a:ext cx="30993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BSc in Electronic, Industrial, and Automatic Control Engineering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715E492-F235-4F8B-9139-A0AEA45243B4}"/>
              </a:ext>
            </a:extLst>
          </p:cNvPr>
          <p:cNvCxnSpPr/>
          <p:nvPr/>
        </p:nvCxnSpPr>
        <p:spPr>
          <a:xfrm>
            <a:off x="7367905" y="5588189"/>
            <a:ext cx="0" cy="6480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EC7B841-8F32-43B2-A585-635F99DE4FC2}"/>
              </a:ext>
            </a:extLst>
          </p:cNvPr>
          <p:cNvSpPr/>
          <p:nvPr/>
        </p:nvSpPr>
        <p:spPr>
          <a:xfrm>
            <a:off x="7462554" y="5619835"/>
            <a:ext cx="460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Advisor: 	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Herminio Martínez García</a:t>
            </a:r>
          </a:p>
          <a:p>
            <a:pPr fontAlgn="base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Co-Advisor: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Maziar Ahmadi Zeidabadi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18EEE86C-A0EF-CDD6-D45B-243676B2E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57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774931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Interpretation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6AE24A-ADC6-FF1E-C7FB-7A55A58327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062633"/>
            <a:ext cx="7444333" cy="119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4185407-980C-4781-96EE-88145DCF91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9"/>
          <a:stretch/>
        </p:blipFill>
        <p:spPr>
          <a:xfrm>
            <a:off x="5734372" y="2285248"/>
            <a:ext cx="5900750" cy="3885938"/>
          </a:xfrm>
          <a:prstGeom prst="rect">
            <a:avLst/>
          </a:prstGeom>
        </p:spPr>
      </p:pic>
      <p:sp>
        <p:nvSpPr>
          <p:cNvPr id="9" name="Globo: línea 8">
            <a:extLst>
              <a:ext uri="{FF2B5EF4-FFF2-40B4-BE49-F238E27FC236}">
                <a16:creationId xmlns:a16="http://schemas.microsoft.com/office/drawing/2014/main" id="{D7B45129-55D9-9D1A-B3ED-54FFDBEA3CB9}"/>
              </a:ext>
            </a:extLst>
          </p:cNvPr>
          <p:cNvSpPr/>
          <p:nvPr/>
        </p:nvSpPr>
        <p:spPr>
          <a:xfrm>
            <a:off x="6501162" y="2530997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679791"/>
              <a:gd name="adj4" fmla="val 21569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1,1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0F56CDC7-7582-96B1-FDA1-56979FE56731}"/>
              </a:ext>
            </a:extLst>
          </p:cNvPr>
          <p:cNvSpPr/>
          <p:nvPr/>
        </p:nvSpPr>
        <p:spPr>
          <a:xfrm>
            <a:off x="6598468" y="3816759"/>
            <a:ext cx="144016" cy="144016"/>
          </a:xfrm>
          <a:prstGeom prst="flowChartConnector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Globo: línea 10">
            <a:extLst>
              <a:ext uri="{FF2B5EF4-FFF2-40B4-BE49-F238E27FC236}">
                <a16:creationId xmlns:a16="http://schemas.microsoft.com/office/drawing/2014/main" id="{13E3ECA7-02CA-1852-29C4-D309E88EF2D6}"/>
              </a:ext>
            </a:extLst>
          </p:cNvPr>
          <p:cNvSpPr/>
          <p:nvPr/>
        </p:nvSpPr>
        <p:spPr>
          <a:xfrm>
            <a:off x="7585425" y="2530997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720467"/>
              <a:gd name="adj4" fmla="val 34559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2,1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C8BA4328-6F82-E43C-CF89-18AAF7A21E2E}"/>
              </a:ext>
            </a:extLst>
          </p:cNvPr>
          <p:cNvSpPr/>
          <p:nvPr/>
        </p:nvSpPr>
        <p:spPr>
          <a:xfrm>
            <a:off x="7745622" y="3912972"/>
            <a:ext cx="144016" cy="144016"/>
          </a:xfrm>
          <a:prstGeom prst="flowChartConnector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2A58AE19-34B3-AF7F-DE07-163D36A9D45A}"/>
              </a:ext>
            </a:extLst>
          </p:cNvPr>
          <p:cNvSpPr/>
          <p:nvPr/>
        </p:nvSpPr>
        <p:spPr>
          <a:xfrm>
            <a:off x="8891134" y="3514784"/>
            <a:ext cx="144016" cy="144016"/>
          </a:xfrm>
          <a:prstGeom prst="flowChartConnector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lobo: línea 14">
            <a:extLst>
              <a:ext uri="{FF2B5EF4-FFF2-40B4-BE49-F238E27FC236}">
                <a16:creationId xmlns:a16="http://schemas.microsoft.com/office/drawing/2014/main" id="{F4D181F7-198F-902F-EAA4-CF7BFB6E6ABB}"/>
              </a:ext>
            </a:extLst>
          </p:cNvPr>
          <p:cNvSpPr/>
          <p:nvPr/>
        </p:nvSpPr>
        <p:spPr>
          <a:xfrm>
            <a:off x="8669688" y="2530997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512507"/>
              <a:gd name="adj4" fmla="val 3948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3,1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28BE9DBA-6CDF-D606-61CB-1E01ADCEAF1C}"/>
              </a:ext>
            </a:extLst>
          </p:cNvPr>
          <p:cNvSpPr/>
          <p:nvPr/>
        </p:nvSpPr>
        <p:spPr>
          <a:xfrm>
            <a:off x="10000801" y="4967658"/>
            <a:ext cx="144016" cy="144016"/>
          </a:xfrm>
          <a:prstGeom prst="flowChartConnector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A6FD28DC-984F-4C08-9BAA-ED4B2C6480DC}"/>
              </a:ext>
            </a:extLst>
          </p:cNvPr>
          <p:cNvSpPr/>
          <p:nvPr/>
        </p:nvSpPr>
        <p:spPr>
          <a:xfrm>
            <a:off x="11013181" y="5716586"/>
            <a:ext cx="144016" cy="144016"/>
          </a:xfrm>
          <a:prstGeom prst="flowChartConnector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Globo: línea 17">
            <a:extLst>
              <a:ext uri="{FF2B5EF4-FFF2-40B4-BE49-F238E27FC236}">
                <a16:creationId xmlns:a16="http://schemas.microsoft.com/office/drawing/2014/main" id="{60C8B869-CE4D-9448-3F64-C0532FD7E755}"/>
              </a:ext>
            </a:extLst>
          </p:cNvPr>
          <p:cNvSpPr/>
          <p:nvPr/>
        </p:nvSpPr>
        <p:spPr>
          <a:xfrm>
            <a:off x="9753951" y="2530997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1283344"/>
              <a:gd name="adj4" fmla="val 42762"/>
            </a:avLst>
          </a:prstGeom>
          <a:solidFill>
            <a:srgbClr val="F6C6C6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4,1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Globo: línea 18">
            <a:extLst>
              <a:ext uri="{FF2B5EF4-FFF2-40B4-BE49-F238E27FC236}">
                <a16:creationId xmlns:a16="http://schemas.microsoft.com/office/drawing/2014/main" id="{9A91A137-2632-9BFB-D61B-31F796389ED4}"/>
              </a:ext>
            </a:extLst>
          </p:cNvPr>
          <p:cNvSpPr/>
          <p:nvPr/>
        </p:nvSpPr>
        <p:spPr>
          <a:xfrm>
            <a:off x="10833161" y="2532551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1668761"/>
              <a:gd name="adj4" fmla="val 31278"/>
            </a:avLst>
          </a:prstGeom>
          <a:solidFill>
            <a:srgbClr val="F6C6C6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5,1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3FE76E-7995-F7FA-0D16-14D2C9371896}"/>
              </a:ext>
            </a:extLst>
          </p:cNvPr>
          <p:cNvCxnSpPr>
            <a:cxnSpLocks/>
          </p:cNvCxnSpPr>
          <p:nvPr/>
        </p:nvCxnSpPr>
        <p:spPr>
          <a:xfrm>
            <a:off x="7428784" y="3083170"/>
            <a:ext cx="0" cy="2705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68FC451-9F90-8696-88F9-F817AC4D9C3C}"/>
              </a:ext>
            </a:extLst>
          </p:cNvPr>
          <p:cNvCxnSpPr>
            <a:cxnSpLocks/>
          </p:cNvCxnSpPr>
          <p:nvPr/>
        </p:nvCxnSpPr>
        <p:spPr>
          <a:xfrm>
            <a:off x="8530441" y="3083170"/>
            <a:ext cx="0" cy="27612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218304C-361D-636D-8198-F791BFB83782}"/>
              </a:ext>
            </a:extLst>
          </p:cNvPr>
          <p:cNvCxnSpPr>
            <a:cxnSpLocks/>
          </p:cNvCxnSpPr>
          <p:nvPr/>
        </p:nvCxnSpPr>
        <p:spPr>
          <a:xfrm>
            <a:off x="9622804" y="3083170"/>
            <a:ext cx="0" cy="27612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640389E-3BF9-F630-0C7C-A22A0CD486BC}"/>
              </a:ext>
            </a:extLst>
          </p:cNvPr>
          <p:cNvCxnSpPr>
            <a:cxnSpLocks/>
          </p:cNvCxnSpPr>
          <p:nvPr/>
        </p:nvCxnSpPr>
        <p:spPr>
          <a:xfrm>
            <a:off x="10702924" y="3067348"/>
            <a:ext cx="0" cy="27770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E87DCB7-A8A9-CBA6-6F2D-640DA1A15509}"/>
              </a:ext>
            </a:extLst>
          </p:cNvPr>
          <p:cNvSpPr txBox="1"/>
          <p:nvPr/>
        </p:nvSpPr>
        <p:spPr>
          <a:xfrm>
            <a:off x="6480058" y="5636303"/>
            <a:ext cx="6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1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FC468A-DAD2-39FA-F499-E402CD07D45F}"/>
              </a:ext>
            </a:extLst>
          </p:cNvPr>
          <p:cNvSpPr txBox="1"/>
          <p:nvPr/>
        </p:nvSpPr>
        <p:spPr>
          <a:xfrm>
            <a:off x="7603238" y="5636303"/>
            <a:ext cx="6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2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644110B-66A6-CCF0-5074-02A1C85F9AAA}"/>
              </a:ext>
            </a:extLst>
          </p:cNvPr>
          <p:cNvSpPr txBox="1"/>
          <p:nvPr/>
        </p:nvSpPr>
        <p:spPr>
          <a:xfrm>
            <a:off x="8699559" y="5636303"/>
            <a:ext cx="6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3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6405FFD-7F25-DCAC-F530-8ACA6652FF51}"/>
              </a:ext>
            </a:extLst>
          </p:cNvPr>
          <p:cNvSpPr txBox="1"/>
          <p:nvPr/>
        </p:nvSpPr>
        <p:spPr>
          <a:xfrm>
            <a:off x="9795880" y="5636303"/>
            <a:ext cx="64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4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38662136-47E6-EE48-1581-7A496C0FDB4A}"/>
              </a:ext>
            </a:extLst>
          </p:cNvPr>
          <p:cNvSpPr/>
          <p:nvPr/>
        </p:nvSpPr>
        <p:spPr>
          <a:xfrm>
            <a:off x="6732084" y="3381935"/>
            <a:ext cx="144016" cy="144016"/>
          </a:xfrm>
          <a:prstGeom prst="flowChartConnector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Globo: línea 28">
            <a:extLst>
              <a:ext uri="{FF2B5EF4-FFF2-40B4-BE49-F238E27FC236}">
                <a16:creationId xmlns:a16="http://schemas.microsoft.com/office/drawing/2014/main" id="{0654E2ED-76A4-8CC9-97F7-1887BCC5B455}"/>
              </a:ext>
            </a:extLst>
          </p:cNvPr>
          <p:cNvSpPr/>
          <p:nvPr/>
        </p:nvSpPr>
        <p:spPr>
          <a:xfrm>
            <a:off x="6780712" y="2779753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315637"/>
              <a:gd name="adj4" fmla="val -2356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1,2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Globo: línea 32">
            <a:extLst>
              <a:ext uri="{FF2B5EF4-FFF2-40B4-BE49-F238E27FC236}">
                <a16:creationId xmlns:a16="http://schemas.microsoft.com/office/drawing/2014/main" id="{5A150164-5A27-8155-5BD0-60A1DAD0172E}"/>
              </a:ext>
            </a:extLst>
          </p:cNvPr>
          <p:cNvSpPr/>
          <p:nvPr/>
        </p:nvSpPr>
        <p:spPr>
          <a:xfrm>
            <a:off x="7882369" y="2779753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587372"/>
              <a:gd name="adj4" fmla="val 12410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2,2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233E49D0-6A6F-996F-14A2-640FBC4E1978}"/>
              </a:ext>
            </a:extLst>
          </p:cNvPr>
          <p:cNvSpPr/>
          <p:nvPr/>
        </p:nvSpPr>
        <p:spPr>
          <a:xfrm>
            <a:off x="7917156" y="3912972"/>
            <a:ext cx="144016" cy="144016"/>
          </a:xfrm>
          <a:prstGeom prst="flowChartConnector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Globo: línea 34">
            <a:extLst>
              <a:ext uri="{FF2B5EF4-FFF2-40B4-BE49-F238E27FC236}">
                <a16:creationId xmlns:a16="http://schemas.microsoft.com/office/drawing/2014/main" id="{6A266FBC-EED9-D5EA-D38B-B0699138ED33}"/>
              </a:ext>
            </a:extLst>
          </p:cNvPr>
          <p:cNvSpPr/>
          <p:nvPr/>
        </p:nvSpPr>
        <p:spPr>
          <a:xfrm>
            <a:off x="8972684" y="2779771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404369"/>
              <a:gd name="adj4" fmla="val 27176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3,2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47A6B18E-6B8A-E4DC-B784-C1553BE55B70}"/>
              </a:ext>
            </a:extLst>
          </p:cNvPr>
          <p:cNvSpPr/>
          <p:nvPr/>
        </p:nvSpPr>
        <p:spPr>
          <a:xfrm>
            <a:off x="9099237" y="3554880"/>
            <a:ext cx="144016" cy="144016"/>
          </a:xfrm>
          <a:prstGeom prst="flowChartConnector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113A4160-0CE5-3B18-19BB-6CE7ADD0ADDC}"/>
              </a:ext>
            </a:extLst>
          </p:cNvPr>
          <p:cNvSpPr/>
          <p:nvPr/>
        </p:nvSpPr>
        <p:spPr>
          <a:xfrm>
            <a:off x="10092534" y="5383970"/>
            <a:ext cx="144016" cy="144016"/>
          </a:xfrm>
          <a:prstGeom prst="flowChartConnector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C03E475-BEF9-4AAC-7421-247143F6FA5E}"/>
              </a:ext>
            </a:extLst>
          </p:cNvPr>
          <p:cNvSpPr/>
          <p:nvPr/>
        </p:nvSpPr>
        <p:spPr>
          <a:xfrm>
            <a:off x="11092375" y="5333994"/>
            <a:ext cx="144016" cy="144016"/>
          </a:xfrm>
          <a:prstGeom prst="flowChartConnector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Globo: línea 38">
            <a:extLst>
              <a:ext uri="{FF2B5EF4-FFF2-40B4-BE49-F238E27FC236}">
                <a16:creationId xmlns:a16="http://schemas.microsoft.com/office/drawing/2014/main" id="{C203FD77-0849-E256-77E6-DB213D0D20A8}"/>
              </a:ext>
            </a:extLst>
          </p:cNvPr>
          <p:cNvSpPr/>
          <p:nvPr/>
        </p:nvSpPr>
        <p:spPr>
          <a:xfrm>
            <a:off x="10054852" y="2785070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1374846"/>
              <a:gd name="adj4" fmla="val 26356"/>
            </a:avLst>
          </a:prstGeom>
          <a:solidFill>
            <a:srgbClr val="F6C6C6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4,2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Globo: línea 39">
            <a:extLst>
              <a:ext uri="{FF2B5EF4-FFF2-40B4-BE49-F238E27FC236}">
                <a16:creationId xmlns:a16="http://schemas.microsoft.com/office/drawing/2014/main" id="{C906EBA0-18FD-D8E9-3C6F-D20FA371FFC4}"/>
              </a:ext>
            </a:extLst>
          </p:cNvPr>
          <p:cNvSpPr/>
          <p:nvPr/>
        </p:nvSpPr>
        <p:spPr>
          <a:xfrm>
            <a:off x="11137020" y="2779451"/>
            <a:ext cx="648072" cy="191730"/>
          </a:xfrm>
          <a:prstGeom prst="borderCallout1">
            <a:avLst>
              <a:gd name="adj1" fmla="val 18750"/>
              <a:gd name="adj2" fmla="val -8333"/>
              <a:gd name="adj3" fmla="val 1344344"/>
              <a:gd name="adj4" fmla="val 9129"/>
            </a:avLst>
          </a:prstGeom>
          <a:solidFill>
            <a:srgbClr val="F6C6C6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</a:t>
            </a:r>
            <a:r>
              <a:rPr lang="es-E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5,2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E1E67BB-FD7E-0DF5-8549-136E934C63FA}"/>
              </a:ext>
            </a:extLst>
          </p:cNvPr>
          <p:cNvSpPr txBox="1"/>
          <p:nvPr/>
        </p:nvSpPr>
        <p:spPr>
          <a:xfrm>
            <a:off x="1720352" y="3587548"/>
            <a:ext cx="2684758" cy="40011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 data in 2 parts</a:t>
            </a:r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34826F66-F9E5-03B6-09AF-54C380C9CE5A}"/>
              </a:ext>
            </a:extLst>
          </p:cNvPr>
          <p:cNvSpPr/>
          <p:nvPr/>
        </p:nvSpPr>
        <p:spPr>
          <a:xfrm>
            <a:off x="4585456" y="3611023"/>
            <a:ext cx="990498" cy="36462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391364F2-8501-3B41-4733-6BA96AB6410F}"/>
              </a:ext>
            </a:extLst>
          </p:cNvPr>
          <p:cNvSpPr/>
          <p:nvPr/>
        </p:nvSpPr>
        <p:spPr>
          <a:xfrm rot="12589339">
            <a:off x="8144111" y="1702547"/>
            <a:ext cx="705364" cy="36462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942D83D-6CEA-33B9-9201-AECADBCEBB9F}"/>
              </a:ext>
            </a:extLst>
          </p:cNvPr>
          <p:cNvSpPr txBox="1"/>
          <p:nvPr/>
        </p:nvSpPr>
        <p:spPr>
          <a:xfrm>
            <a:off x="5840430" y="6229279"/>
            <a:ext cx="50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652EEF3-89D7-C7E4-509E-48E58F2C1D18}"/>
              </a:ext>
            </a:extLst>
          </p:cNvPr>
          <p:cNvSpPr txBox="1"/>
          <p:nvPr/>
        </p:nvSpPr>
        <p:spPr>
          <a:xfrm>
            <a:off x="1902685" y="5053929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MAV, MAX, MIN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BF1C86F-A296-4E97-43BC-47A20C695AFB}"/>
              </a:ext>
            </a:extLst>
          </p:cNvPr>
          <p:cNvSpPr txBox="1"/>
          <p:nvPr/>
        </p:nvSpPr>
        <p:spPr>
          <a:xfrm>
            <a:off x="1902685" y="5419178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RMS, VAR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9DB4514-9886-EB8F-2CFB-1592A36E5CE4}"/>
              </a:ext>
            </a:extLst>
          </p:cNvPr>
          <p:cNvSpPr txBox="1"/>
          <p:nvPr/>
        </p:nvSpPr>
        <p:spPr>
          <a:xfrm>
            <a:off x="1902685" y="5744025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DAMV, DVARV, IASD, IE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0B2BAA6-6A57-D7C3-8010-BFA056294436}"/>
              </a:ext>
            </a:extLst>
          </p:cNvPr>
          <p:cNvSpPr txBox="1"/>
          <p:nvPr/>
        </p:nvSpPr>
        <p:spPr>
          <a:xfrm>
            <a:off x="430640" y="5417472"/>
            <a:ext cx="112726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8A9D17E7-1F82-4388-FE1F-AE3218573E42}"/>
              </a:ext>
            </a:extLst>
          </p:cNvPr>
          <p:cNvSpPr/>
          <p:nvPr/>
        </p:nvSpPr>
        <p:spPr>
          <a:xfrm>
            <a:off x="1683834" y="4997635"/>
            <a:ext cx="263524" cy="1229978"/>
          </a:xfrm>
          <a:prstGeom prst="leftBrace">
            <a:avLst>
              <a:gd name="adj1" fmla="val 31915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Flecha: a la derecha 48">
            <a:extLst>
              <a:ext uri="{FF2B5EF4-FFF2-40B4-BE49-F238E27FC236}">
                <a16:creationId xmlns:a16="http://schemas.microsoft.com/office/drawing/2014/main" id="{D144BEB8-94DF-B963-EB40-2661CC3D1A95}"/>
              </a:ext>
            </a:extLst>
          </p:cNvPr>
          <p:cNvSpPr/>
          <p:nvPr/>
        </p:nvSpPr>
        <p:spPr>
          <a:xfrm rot="18732759">
            <a:off x="1087035" y="4456512"/>
            <a:ext cx="990498" cy="36462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922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774931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Interpretation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19A268-C57E-C12B-88FD-C94355535D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r="2052" b="1242"/>
          <a:stretch/>
        </p:blipFill>
        <p:spPr bwMode="auto">
          <a:xfrm>
            <a:off x="1947299" y="1412776"/>
            <a:ext cx="8294226" cy="47525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FC86BE3-C6AC-2117-926A-86621868BD6C}"/>
              </a:ext>
            </a:extLst>
          </p:cNvPr>
          <p:cNvSpPr txBox="1"/>
          <p:nvPr/>
        </p:nvSpPr>
        <p:spPr>
          <a:xfrm>
            <a:off x="261764" y="955328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Correlation Matrix from sampled data in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F5B994-26DF-32EB-E7D8-9B1B96DEB9C8}"/>
              </a:ext>
            </a:extLst>
          </p:cNvPr>
          <p:cNvSpPr txBox="1"/>
          <p:nvPr/>
        </p:nvSpPr>
        <p:spPr>
          <a:xfrm>
            <a:off x="5840430" y="6229279"/>
            <a:ext cx="50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461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627F8D8-8000-5BF4-8748-022E02620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12" y="1268760"/>
            <a:ext cx="8417800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A9CF5C2-D31F-C7C1-62DE-825E38252610}"/>
              </a:ext>
            </a:extLst>
          </p:cNvPr>
          <p:cNvSpPr txBox="1"/>
          <p:nvPr/>
        </p:nvSpPr>
        <p:spPr>
          <a:xfrm>
            <a:off x="10902084" y="5949280"/>
            <a:ext cx="1755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scikit-learn.org</a:t>
            </a:r>
            <a:endParaRPr lang="en-GB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2CA4A9A-650B-5889-A52F-746D1AE87B50}"/>
              </a:ext>
            </a:extLst>
          </p:cNvPr>
          <p:cNvCxnSpPr>
            <a:cxnSpLocks/>
          </p:cNvCxnSpPr>
          <p:nvPr/>
        </p:nvCxnSpPr>
        <p:spPr>
          <a:xfrm flipH="1">
            <a:off x="4438228" y="1484784"/>
            <a:ext cx="1152128" cy="144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F00AB76-BC88-DB62-55E9-F6523FB0E9CD}"/>
              </a:ext>
            </a:extLst>
          </p:cNvPr>
          <p:cNvCxnSpPr>
            <a:cxnSpLocks/>
          </p:cNvCxnSpPr>
          <p:nvPr/>
        </p:nvCxnSpPr>
        <p:spPr>
          <a:xfrm flipH="1">
            <a:off x="3934172" y="939204"/>
            <a:ext cx="1152128" cy="1337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03F46D82-49AC-3D4D-817E-24710D4B2A77}"/>
              </a:ext>
            </a:extLst>
          </p:cNvPr>
          <p:cNvSpPr/>
          <p:nvPr/>
        </p:nvSpPr>
        <p:spPr>
          <a:xfrm>
            <a:off x="5493874" y="1304764"/>
            <a:ext cx="419685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374E387-251D-3740-FEB0-A82BB6DB9440}"/>
              </a:ext>
            </a:extLst>
          </p:cNvPr>
          <p:cNvSpPr/>
          <p:nvPr/>
        </p:nvSpPr>
        <p:spPr>
          <a:xfrm>
            <a:off x="5005798" y="744315"/>
            <a:ext cx="419685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1DD2EDF-2242-6432-74B1-1131024B2541}"/>
              </a:ext>
            </a:extLst>
          </p:cNvPr>
          <p:cNvSpPr/>
          <p:nvPr/>
        </p:nvSpPr>
        <p:spPr>
          <a:xfrm>
            <a:off x="6687057" y="952148"/>
            <a:ext cx="419685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7A60DE8-7D1B-7A3A-BE5D-3BDFAA331BC2}"/>
              </a:ext>
            </a:extLst>
          </p:cNvPr>
          <p:cNvSpPr/>
          <p:nvPr/>
        </p:nvSpPr>
        <p:spPr>
          <a:xfrm>
            <a:off x="8082748" y="952148"/>
            <a:ext cx="2044112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Logistic Regression</a:t>
            </a: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1BC18B1-8ED2-C18F-9065-A9ECC4798BD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106742" y="1132168"/>
            <a:ext cx="9760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8874D00-BAFE-2352-0312-A5D1B9E9D967}"/>
              </a:ext>
            </a:extLst>
          </p:cNvPr>
          <p:cNvSpPr txBox="1"/>
          <p:nvPr/>
        </p:nvSpPr>
        <p:spPr>
          <a:xfrm>
            <a:off x="5840430" y="6229279"/>
            <a:ext cx="50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1577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A9CF5C2-D31F-C7C1-62DE-825E38252610}"/>
              </a:ext>
            </a:extLst>
          </p:cNvPr>
          <p:cNvSpPr txBox="1"/>
          <p:nvPr/>
        </p:nvSpPr>
        <p:spPr>
          <a:xfrm>
            <a:off x="10902084" y="5949280"/>
            <a:ext cx="1755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medium.com</a:t>
            </a:r>
            <a:endParaRPr lang="en-GB" dirty="0"/>
          </a:p>
        </p:txBody>
      </p:sp>
      <p:pic>
        <p:nvPicPr>
          <p:cNvPr id="1026" name="Picture 2" descr="Understand Train and Test Split in your Data Set (ML Process… cont..) | by  Shanthababu Pandian | Analytics Vidhya | Medium">
            <a:extLst>
              <a:ext uri="{FF2B5EF4-FFF2-40B4-BE49-F238E27FC236}">
                <a16:creationId xmlns:a16="http://schemas.microsoft.com/office/drawing/2014/main" id="{49FEED2D-FE98-99C4-87D8-A7297C3AA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192" y="1501791"/>
            <a:ext cx="3960440" cy="11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E532492-19D6-4191-ACC9-9C1DA298DECA}"/>
              </a:ext>
            </a:extLst>
          </p:cNvPr>
          <p:cNvSpPr txBox="1"/>
          <p:nvPr/>
        </p:nvSpPr>
        <p:spPr>
          <a:xfrm>
            <a:off x="1629916" y="3373851"/>
            <a:ext cx="1872208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80% Training</a:t>
            </a:r>
            <a:b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20% Test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BFC886D-15CA-9280-AA4F-14DBE19729DB}"/>
              </a:ext>
            </a:extLst>
          </p:cNvPr>
          <p:cNvSpPr txBox="1"/>
          <p:nvPr/>
        </p:nvSpPr>
        <p:spPr>
          <a:xfrm>
            <a:off x="8686700" y="3373851"/>
            <a:ext cx="1872208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67% Training</a:t>
            </a:r>
            <a:b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33% Test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889E731-4467-836D-0CC1-890FA4DB81F4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502124" y="2662770"/>
            <a:ext cx="2592288" cy="1126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3BED67D-B8D5-8D51-679B-6081A59CB75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94412" y="2662770"/>
            <a:ext cx="2592288" cy="1126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58B5B68-C395-0D43-5C9F-B86B61506936}"/>
              </a:ext>
            </a:extLst>
          </p:cNvPr>
          <p:cNvSpPr txBox="1"/>
          <p:nvPr/>
        </p:nvSpPr>
        <p:spPr>
          <a:xfrm>
            <a:off x="261764" y="955328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Train-Test Split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CCD76E9F-E27E-4B9E-7D9B-71BB997FFA51}"/>
              </a:ext>
            </a:extLst>
          </p:cNvPr>
          <p:cNvSpPr/>
          <p:nvPr/>
        </p:nvSpPr>
        <p:spPr>
          <a:xfrm>
            <a:off x="5662364" y="3284412"/>
            <a:ext cx="864096" cy="112658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4BC3B4F-200A-7FC2-7DAE-6FB53B722DEE}"/>
              </a:ext>
            </a:extLst>
          </p:cNvPr>
          <p:cNvSpPr txBox="1"/>
          <p:nvPr/>
        </p:nvSpPr>
        <p:spPr>
          <a:xfrm>
            <a:off x="4906280" y="4882568"/>
            <a:ext cx="2376264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Accuracy</a:t>
            </a:r>
          </a:p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(Test Accuracy)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545A94D-8575-82F7-EA5B-1ABD45D7593F}"/>
              </a:ext>
            </a:extLst>
          </p:cNvPr>
          <p:cNvSpPr txBox="1"/>
          <p:nvPr/>
        </p:nvSpPr>
        <p:spPr>
          <a:xfrm>
            <a:off x="5840430" y="6229279"/>
            <a:ext cx="50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1A37F1-6813-9238-1048-1AD7623AB2F1}"/>
              </a:ext>
            </a:extLst>
          </p:cNvPr>
          <p:cNvSpPr txBox="1"/>
          <p:nvPr/>
        </p:nvSpPr>
        <p:spPr>
          <a:xfrm>
            <a:off x="7966620" y="2415548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1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03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10BBE0-9901-0973-1C9C-9766643E1BD6}"/>
              </a:ext>
            </a:extLst>
          </p:cNvPr>
          <p:cNvSpPr txBox="1"/>
          <p:nvPr/>
        </p:nvSpPr>
        <p:spPr>
          <a:xfrm>
            <a:off x="261764" y="955328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Efficiency and Accuracy Evaluators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ABD49F-DFF1-E0C6-56A5-C10283328F39}"/>
              </a:ext>
            </a:extLst>
          </p:cNvPr>
          <p:cNvSpPr txBox="1"/>
          <p:nvPr/>
        </p:nvSpPr>
        <p:spPr>
          <a:xfrm>
            <a:off x="1521904" y="1700808"/>
            <a:ext cx="266429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Training Accuracy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C8B962-21B0-67C2-88F1-6380D7A1F399}"/>
              </a:ext>
            </a:extLst>
          </p:cNvPr>
          <p:cNvSpPr txBox="1"/>
          <p:nvPr/>
        </p:nvSpPr>
        <p:spPr>
          <a:xfrm>
            <a:off x="1233872" y="3284984"/>
            <a:ext cx="324036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Classification Report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1979ED-7708-BB24-CBEA-A800FC56D83E}"/>
              </a:ext>
            </a:extLst>
          </p:cNvPr>
          <p:cNvSpPr txBox="1"/>
          <p:nvPr/>
        </p:nvSpPr>
        <p:spPr>
          <a:xfrm>
            <a:off x="7280569" y="1700808"/>
            <a:ext cx="324036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Confusion Matrix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8DD4E0-B1AD-BCDE-D11B-4D6C7289DC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"/>
          <a:stretch/>
        </p:blipFill>
        <p:spPr bwMode="auto">
          <a:xfrm>
            <a:off x="990679" y="3933056"/>
            <a:ext cx="3726745" cy="1728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708DF6-7D0B-D815-92FA-93054C003F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" r="942"/>
          <a:stretch/>
        </p:blipFill>
        <p:spPr bwMode="auto">
          <a:xfrm>
            <a:off x="6018454" y="2348880"/>
            <a:ext cx="5764590" cy="37104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930A54-D23D-6ECA-EBA3-DB18E7F7C977}"/>
              </a:ext>
            </a:extLst>
          </p:cNvPr>
          <p:cNvSpPr txBox="1"/>
          <p:nvPr/>
        </p:nvSpPr>
        <p:spPr>
          <a:xfrm>
            <a:off x="5840430" y="6229279"/>
            <a:ext cx="50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1698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03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10BBE0-9901-0973-1C9C-9766643E1BD6}"/>
              </a:ext>
            </a:extLst>
          </p:cNvPr>
          <p:cNvSpPr txBox="1"/>
          <p:nvPr/>
        </p:nvSpPr>
        <p:spPr>
          <a:xfrm>
            <a:off x="261764" y="955328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&amp; Final Results Comparison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F7AC78D-707A-86F0-F310-0437A8528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718286"/>
              </p:ext>
            </p:extLst>
          </p:nvPr>
        </p:nvGraphicFramePr>
        <p:xfrm>
          <a:off x="3487057" y="2494529"/>
          <a:ext cx="5214709" cy="1120657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501629">
                  <a:extLst>
                    <a:ext uri="{9D8B030D-6E8A-4147-A177-3AD203B41FA5}">
                      <a16:colId xmlns:a16="http://schemas.microsoft.com/office/drawing/2014/main" val="962671253"/>
                    </a:ext>
                  </a:extLst>
                </a:gridCol>
                <a:gridCol w="673604">
                  <a:extLst>
                    <a:ext uri="{9D8B030D-6E8A-4147-A177-3AD203B41FA5}">
                      <a16:colId xmlns:a16="http://schemas.microsoft.com/office/drawing/2014/main" val="3342076447"/>
                    </a:ext>
                  </a:extLst>
                </a:gridCol>
                <a:gridCol w="760663">
                  <a:extLst>
                    <a:ext uri="{9D8B030D-6E8A-4147-A177-3AD203B41FA5}">
                      <a16:colId xmlns:a16="http://schemas.microsoft.com/office/drawing/2014/main" val="1452004921"/>
                    </a:ext>
                  </a:extLst>
                </a:gridCol>
                <a:gridCol w="566844">
                  <a:extLst>
                    <a:ext uri="{9D8B030D-6E8A-4147-A177-3AD203B41FA5}">
                      <a16:colId xmlns:a16="http://schemas.microsoft.com/office/drawing/2014/main" val="1151702520"/>
                    </a:ext>
                  </a:extLst>
                </a:gridCol>
                <a:gridCol w="540789">
                  <a:extLst>
                    <a:ext uri="{9D8B030D-6E8A-4147-A177-3AD203B41FA5}">
                      <a16:colId xmlns:a16="http://schemas.microsoft.com/office/drawing/2014/main" val="2610144002"/>
                    </a:ext>
                  </a:extLst>
                </a:gridCol>
                <a:gridCol w="636110">
                  <a:extLst>
                    <a:ext uri="{9D8B030D-6E8A-4147-A177-3AD203B41FA5}">
                      <a16:colId xmlns:a16="http://schemas.microsoft.com/office/drawing/2014/main" val="144843911"/>
                    </a:ext>
                  </a:extLst>
                </a:gridCol>
                <a:gridCol w="535070">
                  <a:extLst>
                    <a:ext uri="{9D8B030D-6E8A-4147-A177-3AD203B41FA5}">
                      <a16:colId xmlns:a16="http://schemas.microsoft.com/office/drawing/2014/main" val="436363398"/>
                    </a:ext>
                  </a:extLst>
                </a:gridCol>
              </a:tblGrid>
              <a:tr h="2849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Logistic Regression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SVC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KNN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80520"/>
                  </a:ext>
                </a:extLst>
              </a:tr>
              <a:tr h="2842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Test-size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20%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33%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20%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33%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20%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33%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6410159"/>
                  </a:ext>
                </a:extLst>
              </a:tr>
              <a:tr h="183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Test Accuracy (%)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60,80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55,52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57,95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54,83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51,70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51,03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86140"/>
                  </a:ext>
                </a:extLst>
              </a:tr>
              <a:tr h="183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Train Accuracy (%)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56,13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56,12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62,11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61,56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64,39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62,76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217282"/>
                  </a:ext>
                </a:extLst>
              </a:tr>
              <a:tr h="183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Accuracy Gap (%)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4,67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0,60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4,16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6,73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12,69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11,73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065649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E53ACE4-5B0B-C338-4535-9F62C3194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95030"/>
              </p:ext>
            </p:extLst>
          </p:nvPr>
        </p:nvGraphicFramePr>
        <p:xfrm>
          <a:off x="2884300" y="3774747"/>
          <a:ext cx="6420224" cy="243931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53603">
                  <a:extLst>
                    <a:ext uri="{9D8B030D-6E8A-4147-A177-3AD203B41FA5}">
                      <a16:colId xmlns:a16="http://schemas.microsoft.com/office/drawing/2014/main" val="2019630691"/>
                    </a:ext>
                  </a:extLst>
                </a:gridCol>
                <a:gridCol w="769911">
                  <a:extLst>
                    <a:ext uri="{9D8B030D-6E8A-4147-A177-3AD203B41FA5}">
                      <a16:colId xmlns:a16="http://schemas.microsoft.com/office/drawing/2014/main" val="2123857941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1451471071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2004275074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691676937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2838074565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3408530018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1078474903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4219500910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3686735346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2483853679"/>
                    </a:ext>
                  </a:extLst>
                </a:gridCol>
                <a:gridCol w="459671">
                  <a:extLst>
                    <a:ext uri="{9D8B030D-6E8A-4147-A177-3AD203B41FA5}">
                      <a16:colId xmlns:a16="http://schemas.microsoft.com/office/drawing/2014/main" val="3477517955"/>
                    </a:ext>
                  </a:extLst>
                </a:gridCol>
              </a:tblGrid>
              <a:tr h="202227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Classification</a:t>
                      </a:r>
                      <a:br>
                        <a:rPr lang="en-GB" sz="1100" dirty="0">
                          <a:effectLst/>
                        </a:rPr>
                      </a:br>
                      <a:r>
                        <a:rPr lang="en-GB" sz="1100" dirty="0">
                          <a:effectLst/>
                        </a:rPr>
                        <a:t>Report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Test-size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52608"/>
                  </a:ext>
                </a:extLst>
              </a:tr>
              <a:tr h="214822">
                <a:tc gridSpan="2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33%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939664"/>
                  </a:ext>
                </a:extLst>
              </a:tr>
              <a:tr h="202227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Gesture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000280"/>
                  </a:ext>
                </a:extLst>
              </a:tr>
              <a:tr h="20222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Logistic</a:t>
                      </a:r>
                      <a:br>
                        <a:rPr lang="en-GB" sz="1100" dirty="0">
                          <a:effectLst/>
                        </a:rPr>
                      </a:br>
                      <a:r>
                        <a:rPr lang="en-GB" sz="1100" dirty="0">
                          <a:effectLst/>
                        </a:rPr>
                        <a:t>Regression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Precision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0,89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0,37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840005"/>
                  </a:ext>
                </a:extLst>
              </a:tr>
              <a:tr h="2022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Recall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0,76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0,93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0,39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0,68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713819"/>
                  </a:ext>
                </a:extLst>
              </a:tr>
              <a:tr h="2022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F1-score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0,62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0,91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748282"/>
                  </a:ext>
                </a:extLst>
              </a:tr>
              <a:tr h="20222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SVC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Precision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0,93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239949"/>
                  </a:ext>
                </a:extLst>
              </a:tr>
              <a:tr h="2022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Recall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0,89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0,76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0,86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0,60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0,75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191316"/>
                  </a:ext>
                </a:extLst>
              </a:tr>
              <a:tr h="2022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F1-score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0,60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0,89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0,61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373347"/>
                  </a:ext>
                </a:extLst>
              </a:tr>
              <a:tr h="20222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KNN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Precision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0,96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016899"/>
                  </a:ext>
                </a:extLst>
              </a:tr>
              <a:tr h="2022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Recall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861532"/>
                  </a:ext>
                </a:extLst>
              </a:tr>
              <a:tr h="2022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F1-score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90415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A90740D3-CF67-7181-1504-156B244F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53" y="1519648"/>
            <a:ext cx="4855917" cy="510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D56EAC8-08ED-63E1-AAC0-9FF298C3F4F1}"/>
              </a:ext>
            </a:extLst>
          </p:cNvPr>
          <p:cNvSpPr txBox="1"/>
          <p:nvPr/>
        </p:nvSpPr>
        <p:spPr>
          <a:xfrm>
            <a:off x="5840430" y="6229279"/>
            <a:ext cx="50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2" name="CuadroTexto 6">
            <a:extLst>
              <a:ext uri="{FF2B5EF4-FFF2-40B4-BE49-F238E27FC236}">
                <a16:creationId xmlns:a16="http://schemas.microsoft.com/office/drawing/2014/main" id="{C31D2D09-4CA3-4F3C-44A8-C914DB24F401}"/>
              </a:ext>
            </a:extLst>
          </p:cNvPr>
          <p:cNvSpPr txBox="1"/>
          <p:nvPr/>
        </p:nvSpPr>
        <p:spPr>
          <a:xfrm>
            <a:off x="1245494" y="1576471"/>
            <a:ext cx="2448272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BDF282-7A13-51F7-544A-342D02ACA9C2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3693766" y="1774893"/>
            <a:ext cx="1945687" cy="1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51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68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 &amp;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Future Improvements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2E6D0B5-7DAD-CFD8-8F95-C16211EFE157}"/>
              </a:ext>
            </a:extLst>
          </p:cNvPr>
          <p:cNvSpPr txBox="1"/>
          <p:nvPr/>
        </p:nvSpPr>
        <p:spPr>
          <a:xfrm>
            <a:off x="5840430" y="6229279"/>
            <a:ext cx="50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EDAF5-327E-0614-C03A-A0FF779D9A13}"/>
              </a:ext>
            </a:extLst>
          </p:cNvPr>
          <p:cNvSpPr txBox="1"/>
          <p:nvPr/>
        </p:nvSpPr>
        <p:spPr>
          <a:xfrm>
            <a:off x="477788" y="4644784"/>
            <a:ext cx="1123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Good quality and quantity of data are a must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Pre-processing the signal is vital for good quality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experience and project on this topic, helped to decide my next professional steps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D0075DE-2A33-3DB5-473D-8D26F4C40EC5}"/>
              </a:ext>
            </a:extLst>
          </p:cNvPr>
          <p:cNvSpPr/>
          <p:nvPr/>
        </p:nvSpPr>
        <p:spPr>
          <a:xfrm>
            <a:off x="1009002" y="1568736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1664B078-AA33-CE5C-78A1-CE1E3E2D5F1E}"/>
              </a:ext>
            </a:extLst>
          </p:cNvPr>
          <p:cNvSpPr/>
          <p:nvPr/>
        </p:nvSpPr>
        <p:spPr>
          <a:xfrm>
            <a:off x="2141694" y="1795555"/>
            <a:ext cx="3403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Data</a:t>
            </a:r>
            <a:endParaRPr lang="en-IN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11626A19-C5C4-37EE-010A-067E75E0A8C7}"/>
              </a:ext>
            </a:extLst>
          </p:cNvPr>
          <p:cNvSpPr/>
          <p:nvPr/>
        </p:nvSpPr>
        <p:spPr>
          <a:xfrm>
            <a:off x="1009002" y="2672326"/>
            <a:ext cx="855097" cy="855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83F4E18B-5E54-1F36-0C03-32065951C4D2}"/>
              </a:ext>
            </a:extLst>
          </p:cNvPr>
          <p:cNvSpPr/>
          <p:nvPr/>
        </p:nvSpPr>
        <p:spPr>
          <a:xfrm>
            <a:off x="2141694" y="2899819"/>
            <a:ext cx="3403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Multi-Channel sEMG</a:t>
            </a:r>
            <a:endParaRPr lang="en-IN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00D89C5D-086F-0EE7-CB6E-CBC10F9C1E82}"/>
              </a:ext>
            </a:extLst>
          </p:cNvPr>
          <p:cNvSpPr/>
          <p:nvPr/>
        </p:nvSpPr>
        <p:spPr>
          <a:xfrm>
            <a:off x="6643319" y="1568736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AF586AF4-92F9-35E2-C047-C803FD5BDC83}"/>
              </a:ext>
            </a:extLst>
          </p:cNvPr>
          <p:cNvSpPr/>
          <p:nvPr/>
        </p:nvSpPr>
        <p:spPr>
          <a:xfrm>
            <a:off x="7776011" y="1795555"/>
            <a:ext cx="3403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 Signal Monitoring</a:t>
            </a:r>
            <a:endParaRPr lang="en-IN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42">
            <a:extLst>
              <a:ext uri="{FF2B5EF4-FFF2-40B4-BE49-F238E27FC236}">
                <a16:creationId xmlns:a16="http://schemas.microsoft.com/office/drawing/2014/main" id="{4919FC52-5626-3A83-68DD-B213CB595CB5}"/>
              </a:ext>
            </a:extLst>
          </p:cNvPr>
          <p:cNvSpPr/>
          <p:nvPr/>
        </p:nvSpPr>
        <p:spPr>
          <a:xfrm>
            <a:off x="6643319" y="2670273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30" name="Rectangle 52">
            <a:extLst>
              <a:ext uri="{FF2B5EF4-FFF2-40B4-BE49-F238E27FC236}">
                <a16:creationId xmlns:a16="http://schemas.microsoft.com/office/drawing/2014/main" id="{2EC040E0-0287-15E0-E1D1-DB7D60CF155D}"/>
              </a:ext>
            </a:extLst>
          </p:cNvPr>
          <p:cNvSpPr/>
          <p:nvPr/>
        </p:nvSpPr>
        <p:spPr>
          <a:xfrm>
            <a:off x="7776011" y="2897766"/>
            <a:ext cx="3403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 Learning</a:t>
            </a:r>
            <a:endParaRPr lang="en-IN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7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>
            <a:extLst>
              <a:ext uri="{FF2B5EF4-FFF2-40B4-BE49-F238E27FC236}">
                <a16:creationId xmlns:a16="http://schemas.microsoft.com/office/drawing/2014/main" id="{30F82FE2-F61F-AD84-3516-CDFF1135BB1D}"/>
              </a:ext>
            </a:extLst>
          </p:cNvPr>
          <p:cNvSpPr txBox="1"/>
          <p:nvPr/>
        </p:nvSpPr>
        <p:spPr>
          <a:xfrm>
            <a:off x="572887" y="3105834"/>
            <a:ext cx="1104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 for your attention.</a:t>
            </a:r>
            <a:endParaRPr lang="en-I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FF9C8C5B-B9A5-E107-9885-01E108EDE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5652EEF3-89D7-C7E4-509E-48E58F2C1D18}"/>
              </a:ext>
            </a:extLst>
          </p:cNvPr>
          <p:cNvSpPr txBox="1"/>
          <p:nvPr/>
        </p:nvSpPr>
        <p:spPr>
          <a:xfrm>
            <a:off x="1879154" y="352246"/>
            <a:ext cx="98790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MAV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Mean Absolute Value (for each segment). </a:t>
            </a: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Maximum value for each segment.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Minimum value for each segment.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RMS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Quadratic mean of each segment.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Variance, to obtain the dispersion of the data points from the mean of the segment.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DAMV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Difference Absolute Mean Value, average absolute difference of two consecutive values of the signal divided by the length of the segment.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DVARV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Difference Variance Version, calculates the variance but applying the concept of the DAMV of calculating the difference between a value and its following.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IASD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Absolute of Second Derivative, calculates the relative change of the second derivative of the signal.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IE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Integrated Exponential, this feature amplifies large values and to suppresses the small ones by calculating the summation of the exponential value of the signal data values of the segment.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0B2BAA6-6A57-D7C3-8010-BFA056294436}"/>
              </a:ext>
            </a:extLst>
          </p:cNvPr>
          <p:cNvSpPr txBox="1"/>
          <p:nvPr/>
        </p:nvSpPr>
        <p:spPr>
          <a:xfrm>
            <a:off x="430640" y="3065764"/>
            <a:ext cx="112726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8A9D17E7-1F82-4388-FE1F-AE3218573E42}"/>
              </a:ext>
            </a:extLst>
          </p:cNvPr>
          <p:cNvSpPr/>
          <p:nvPr/>
        </p:nvSpPr>
        <p:spPr>
          <a:xfrm>
            <a:off x="1683834" y="181081"/>
            <a:ext cx="263524" cy="6169476"/>
          </a:xfrm>
          <a:prstGeom prst="leftBrace">
            <a:avLst>
              <a:gd name="adj1" fmla="val 31915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7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774931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Interpretation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277DF5-D279-83A1-8DB5-DD4C6E1A0F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" t="2494" r="1550" b="1726"/>
          <a:stretch/>
        </p:blipFill>
        <p:spPr bwMode="auto">
          <a:xfrm>
            <a:off x="2404002" y="1772816"/>
            <a:ext cx="7380820" cy="42176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BBE7306-3E4B-4A86-08C1-B3A1CE41C57D}"/>
              </a:ext>
            </a:extLst>
          </p:cNvPr>
          <p:cNvSpPr txBox="1"/>
          <p:nvPr/>
        </p:nvSpPr>
        <p:spPr>
          <a:xfrm>
            <a:off x="261764" y="1125550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Correlation Matrix from original data</a:t>
            </a:r>
          </a:p>
        </p:txBody>
      </p:sp>
    </p:spTree>
    <p:extLst>
      <p:ext uri="{BB962C8B-B14F-4D97-AF65-F5344CB8AC3E}">
        <p14:creationId xmlns:p14="http://schemas.microsoft.com/office/powerpoint/2010/main" val="373157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B1FDF6-ECC0-46F4-959E-4450192B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70" y="229543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Thesis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Presentation Outline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1A42CF-CD10-40D9-B555-5B877D61C30E}"/>
              </a:ext>
            </a:extLst>
          </p:cNvPr>
          <p:cNvSpPr/>
          <p:nvPr/>
        </p:nvSpPr>
        <p:spPr>
          <a:xfrm>
            <a:off x="1077011" y="1342073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19D05E-C159-4D18-950C-8DB21A95A3FF}"/>
              </a:ext>
            </a:extLst>
          </p:cNvPr>
          <p:cNvSpPr/>
          <p:nvPr/>
        </p:nvSpPr>
        <p:spPr>
          <a:xfrm>
            <a:off x="1077011" y="1913075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483CB1-9355-4994-AC33-E70D3AB49F71}"/>
              </a:ext>
            </a:extLst>
          </p:cNvPr>
          <p:cNvSpPr/>
          <p:nvPr/>
        </p:nvSpPr>
        <p:spPr>
          <a:xfrm>
            <a:off x="1077011" y="2484077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C3C6A6-012F-499B-99E2-4CB11EA0E8CC}"/>
              </a:ext>
            </a:extLst>
          </p:cNvPr>
          <p:cNvSpPr/>
          <p:nvPr/>
        </p:nvSpPr>
        <p:spPr>
          <a:xfrm>
            <a:off x="1077011" y="3055079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5DE87D-0D17-4702-8827-1F859F8C5724}"/>
              </a:ext>
            </a:extLst>
          </p:cNvPr>
          <p:cNvSpPr/>
          <p:nvPr/>
        </p:nvSpPr>
        <p:spPr>
          <a:xfrm>
            <a:off x="1077011" y="3626081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AAA62D-11DB-4A82-8736-C8B2029AC197}"/>
              </a:ext>
            </a:extLst>
          </p:cNvPr>
          <p:cNvSpPr/>
          <p:nvPr/>
        </p:nvSpPr>
        <p:spPr>
          <a:xfrm>
            <a:off x="1077011" y="4197083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6B0FBD-8B20-4A04-8F67-A8F9456E3D48}"/>
              </a:ext>
            </a:extLst>
          </p:cNvPr>
          <p:cNvSpPr/>
          <p:nvPr/>
        </p:nvSpPr>
        <p:spPr>
          <a:xfrm>
            <a:off x="1845940" y="1225544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BC36CC-55CA-4BA0-ABFE-FD8B244A9DC7}"/>
              </a:ext>
            </a:extLst>
          </p:cNvPr>
          <p:cNvCxnSpPr>
            <a:cxnSpLocks/>
          </p:cNvCxnSpPr>
          <p:nvPr/>
        </p:nvCxnSpPr>
        <p:spPr>
          <a:xfrm>
            <a:off x="1042835" y="162565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A4075B-0123-4A98-BF17-07C3B6831ACD}"/>
              </a:ext>
            </a:extLst>
          </p:cNvPr>
          <p:cNvCxnSpPr>
            <a:cxnSpLocks/>
          </p:cNvCxnSpPr>
          <p:nvPr/>
        </p:nvCxnSpPr>
        <p:spPr>
          <a:xfrm>
            <a:off x="1042835" y="220477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5D9A390-F971-4409-8CC4-DB2FCCE79FB1}"/>
              </a:ext>
            </a:extLst>
          </p:cNvPr>
          <p:cNvSpPr/>
          <p:nvPr/>
        </p:nvSpPr>
        <p:spPr>
          <a:xfrm>
            <a:off x="1845940" y="1772866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Acquisition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CB4947-C35A-42EF-9D17-A81F25B0226C}"/>
              </a:ext>
            </a:extLst>
          </p:cNvPr>
          <p:cNvCxnSpPr>
            <a:cxnSpLocks/>
          </p:cNvCxnSpPr>
          <p:nvPr/>
        </p:nvCxnSpPr>
        <p:spPr>
          <a:xfrm>
            <a:off x="1042835" y="278389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6600D72-5998-42A6-BFB2-03DC0B2EEA3E}"/>
              </a:ext>
            </a:extLst>
          </p:cNvPr>
          <p:cNvSpPr/>
          <p:nvPr/>
        </p:nvSpPr>
        <p:spPr>
          <a:xfrm>
            <a:off x="1845940" y="2351986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 &amp; Interpretation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171088-ABDC-435D-BC05-68119684664A}"/>
              </a:ext>
            </a:extLst>
          </p:cNvPr>
          <p:cNvCxnSpPr>
            <a:cxnSpLocks/>
          </p:cNvCxnSpPr>
          <p:nvPr/>
        </p:nvCxnSpPr>
        <p:spPr>
          <a:xfrm>
            <a:off x="1042835" y="336301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966B7EB-7D00-406E-9DA3-3DE33BFFA4C2}"/>
              </a:ext>
            </a:extLst>
          </p:cNvPr>
          <p:cNvSpPr/>
          <p:nvPr/>
        </p:nvSpPr>
        <p:spPr>
          <a:xfrm>
            <a:off x="1845940" y="2931106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Classification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34A06B-2877-4D7B-8555-65C8BB86E4E4}"/>
              </a:ext>
            </a:extLst>
          </p:cNvPr>
          <p:cNvCxnSpPr>
            <a:cxnSpLocks/>
          </p:cNvCxnSpPr>
          <p:nvPr/>
        </p:nvCxnSpPr>
        <p:spPr>
          <a:xfrm>
            <a:off x="1042835" y="394213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529C805-1150-4889-9DC9-B3B1AB28DC6F}"/>
              </a:ext>
            </a:extLst>
          </p:cNvPr>
          <p:cNvSpPr/>
          <p:nvPr/>
        </p:nvSpPr>
        <p:spPr>
          <a:xfrm>
            <a:off x="1845940" y="3510226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AC0BC0-09E6-4BBE-B72F-DF871F43EC5F}"/>
              </a:ext>
            </a:extLst>
          </p:cNvPr>
          <p:cNvCxnSpPr>
            <a:cxnSpLocks/>
          </p:cNvCxnSpPr>
          <p:nvPr/>
        </p:nvCxnSpPr>
        <p:spPr>
          <a:xfrm>
            <a:off x="1042835" y="452125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B17870B-86B0-4426-A0A4-047D0536CA78}"/>
              </a:ext>
            </a:extLst>
          </p:cNvPr>
          <p:cNvSpPr/>
          <p:nvPr/>
        </p:nvSpPr>
        <p:spPr>
          <a:xfrm>
            <a:off x="1845940" y="4086897"/>
            <a:ext cx="7622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 &amp; Future Improvements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138903-A166-4705-80C1-5DE49FAAD99D}"/>
              </a:ext>
            </a:extLst>
          </p:cNvPr>
          <p:cNvSpPr/>
          <p:nvPr/>
        </p:nvSpPr>
        <p:spPr>
          <a:xfrm>
            <a:off x="1307353" y="1225544"/>
            <a:ext cx="6765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01.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B2B97F-2885-475E-ADCC-F1BE12FFCB4F}"/>
              </a:ext>
            </a:extLst>
          </p:cNvPr>
          <p:cNvSpPr/>
          <p:nvPr/>
        </p:nvSpPr>
        <p:spPr>
          <a:xfrm>
            <a:off x="1307353" y="1772866"/>
            <a:ext cx="6765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02.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3D7FD8-0266-44E1-B47A-7C7190A26AC8}"/>
              </a:ext>
            </a:extLst>
          </p:cNvPr>
          <p:cNvSpPr/>
          <p:nvPr/>
        </p:nvSpPr>
        <p:spPr>
          <a:xfrm>
            <a:off x="1307353" y="2351986"/>
            <a:ext cx="6765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03.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2888F3-9857-43B0-8973-61B09A0086DF}"/>
              </a:ext>
            </a:extLst>
          </p:cNvPr>
          <p:cNvSpPr/>
          <p:nvPr/>
        </p:nvSpPr>
        <p:spPr>
          <a:xfrm>
            <a:off x="1307353" y="2931106"/>
            <a:ext cx="6765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04.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4FF8F-C6E1-4D28-A8BC-E55086D031D3}"/>
              </a:ext>
            </a:extLst>
          </p:cNvPr>
          <p:cNvSpPr/>
          <p:nvPr/>
        </p:nvSpPr>
        <p:spPr>
          <a:xfrm>
            <a:off x="1307353" y="3510226"/>
            <a:ext cx="6765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05.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DC47A20-9CB3-4ADF-B79F-D4A30B0F78C9}"/>
              </a:ext>
            </a:extLst>
          </p:cNvPr>
          <p:cNvSpPr/>
          <p:nvPr/>
        </p:nvSpPr>
        <p:spPr>
          <a:xfrm>
            <a:off x="1307353" y="4086897"/>
            <a:ext cx="6765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06.</a:t>
            </a:r>
            <a:endParaRPr lang="en-IN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EF5728BD-0263-4F84-1CA2-77F45DCA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925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774931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Interpretation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FC86BE3-C6AC-2117-926A-86621868BD6C}"/>
              </a:ext>
            </a:extLst>
          </p:cNvPr>
          <p:cNvSpPr txBox="1"/>
          <p:nvPr/>
        </p:nvSpPr>
        <p:spPr>
          <a:xfrm>
            <a:off x="261764" y="955328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Correlation Matrix from sampled data in 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1D4619-8CDD-6BCC-D741-B630D73BA5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/>
          <a:stretch/>
        </p:blipFill>
        <p:spPr bwMode="auto">
          <a:xfrm>
            <a:off x="1872245" y="1432372"/>
            <a:ext cx="8444334" cy="48278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271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3F46D82-49AC-3D4D-817E-24710D4B2A77}"/>
              </a:ext>
            </a:extLst>
          </p:cNvPr>
          <p:cNvSpPr/>
          <p:nvPr/>
        </p:nvSpPr>
        <p:spPr>
          <a:xfrm>
            <a:off x="981841" y="3475163"/>
            <a:ext cx="419685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374E387-251D-3740-FEB0-A82BB6DB9440}"/>
              </a:ext>
            </a:extLst>
          </p:cNvPr>
          <p:cNvSpPr/>
          <p:nvPr/>
        </p:nvSpPr>
        <p:spPr>
          <a:xfrm>
            <a:off x="981842" y="5229200"/>
            <a:ext cx="419685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1DD2EDF-2242-6432-74B1-1131024B2541}"/>
              </a:ext>
            </a:extLst>
          </p:cNvPr>
          <p:cNvSpPr/>
          <p:nvPr/>
        </p:nvSpPr>
        <p:spPr>
          <a:xfrm>
            <a:off x="981844" y="1721126"/>
            <a:ext cx="419685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7A60DE8-7D1B-7A3A-BE5D-3BDFAA331BC2}"/>
              </a:ext>
            </a:extLst>
          </p:cNvPr>
          <p:cNvSpPr/>
          <p:nvPr/>
        </p:nvSpPr>
        <p:spPr>
          <a:xfrm>
            <a:off x="2494012" y="1702624"/>
            <a:ext cx="2044112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Logistic Regression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FADE989-5706-11AC-7591-98F6966FE2F6}"/>
              </a:ext>
            </a:extLst>
          </p:cNvPr>
          <p:cNvSpPr/>
          <p:nvPr/>
        </p:nvSpPr>
        <p:spPr>
          <a:xfrm>
            <a:off x="2494012" y="3390215"/>
            <a:ext cx="2044112" cy="529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Support Vector Classifier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D2880E-939B-84DD-03C2-2C293D5EF262}"/>
              </a:ext>
            </a:extLst>
          </p:cNvPr>
          <p:cNvSpPr/>
          <p:nvPr/>
        </p:nvSpPr>
        <p:spPr>
          <a:xfrm>
            <a:off x="2494012" y="5144027"/>
            <a:ext cx="2044112" cy="529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K-Nearest Neighbours</a:t>
            </a: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30F21A2-0CF2-6676-3A53-66BF8CB57EE1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1401526" y="3655183"/>
            <a:ext cx="1092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3A425A7-CA35-1D0A-111B-7F143BFAEEAD}"/>
              </a:ext>
            </a:extLst>
          </p:cNvPr>
          <p:cNvCxnSpPr>
            <a:cxnSpLocks/>
          </p:cNvCxnSpPr>
          <p:nvPr/>
        </p:nvCxnSpPr>
        <p:spPr>
          <a:xfrm>
            <a:off x="1401526" y="5390302"/>
            <a:ext cx="1092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26A0C2A-2BAE-D22F-8322-189C4B9B1E00}"/>
              </a:ext>
            </a:extLst>
          </p:cNvPr>
          <p:cNvCxnSpPr>
            <a:cxnSpLocks/>
          </p:cNvCxnSpPr>
          <p:nvPr/>
        </p:nvCxnSpPr>
        <p:spPr>
          <a:xfrm>
            <a:off x="1401526" y="1903361"/>
            <a:ext cx="1092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36D7802F-48A1-3DD4-BD16-9C88B3FF47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607" y="959441"/>
            <a:ext cx="2828925" cy="188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C380BB4-8FDF-E916-7B95-F49F6B849E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578"/>
          <a:stretch/>
        </p:blipFill>
        <p:spPr bwMode="auto">
          <a:xfrm>
            <a:off x="8542684" y="2548063"/>
            <a:ext cx="3105150" cy="185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ACFE8BD-019C-8B5E-9D75-4DD9A6700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44" y="4383470"/>
            <a:ext cx="2561590" cy="205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8AA981E-E1DF-4F1E-E2B3-2C5A101C91D4}"/>
              </a:ext>
            </a:extLst>
          </p:cNvPr>
          <p:cNvCxnSpPr>
            <a:cxnSpLocks/>
          </p:cNvCxnSpPr>
          <p:nvPr/>
        </p:nvCxnSpPr>
        <p:spPr>
          <a:xfrm>
            <a:off x="4538124" y="1903361"/>
            <a:ext cx="908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BA962DE9-4CE0-5B55-79B7-05446DCAAEBA}"/>
              </a:ext>
            </a:extLst>
          </p:cNvPr>
          <p:cNvCxnSpPr>
            <a:cxnSpLocks/>
          </p:cNvCxnSpPr>
          <p:nvPr/>
        </p:nvCxnSpPr>
        <p:spPr>
          <a:xfrm>
            <a:off x="4538124" y="3655183"/>
            <a:ext cx="3644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38DF256-0E13-6AAD-D61C-751503521527}"/>
              </a:ext>
            </a:extLst>
          </p:cNvPr>
          <p:cNvCxnSpPr>
            <a:cxnSpLocks/>
          </p:cNvCxnSpPr>
          <p:nvPr/>
        </p:nvCxnSpPr>
        <p:spPr>
          <a:xfrm>
            <a:off x="4538124" y="5390302"/>
            <a:ext cx="12682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E188832-870B-B70C-FDAD-E1CD51ACD0BA}"/>
              </a:ext>
            </a:extLst>
          </p:cNvPr>
          <p:cNvSpPr txBox="1"/>
          <p:nvPr/>
        </p:nvSpPr>
        <p:spPr>
          <a:xfrm>
            <a:off x="8238543" y="959441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[1]</a:t>
            </a:r>
            <a:endParaRPr lang="es-ES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A868E27-07FF-746D-CC43-5F66A7ECF9D5}"/>
              </a:ext>
            </a:extLst>
          </p:cNvPr>
          <p:cNvSpPr txBox="1"/>
          <p:nvPr/>
        </p:nvSpPr>
        <p:spPr>
          <a:xfrm>
            <a:off x="11431810" y="254806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[2]</a:t>
            </a:r>
            <a:endParaRPr lang="es-ES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2B14997-1D99-C161-0AEE-91709BF532F1}"/>
              </a:ext>
            </a:extLst>
          </p:cNvPr>
          <p:cNvSpPr txBox="1"/>
          <p:nvPr/>
        </p:nvSpPr>
        <p:spPr>
          <a:xfrm>
            <a:off x="8326660" y="4456906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[3]</a:t>
            </a:r>
            <a:endParaRPr lang="es-ES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E7774D0-B787-6A29-5287-49D449F23829}"/>
              </a:ext>
            </a:extLst>
          </p:cNvPr>
          <p:cNvSpPr txBox="1"/>
          <p:nvPr/>
        </p:nvSpPr>
        <p:spPr>
          <a:xfrm>
            <a:off x="261764" y="955328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Chosen ML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1346925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03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10BBE0-9901-0973-1C9C-9766643E1BD6}"/>
              </a:ext>
            </a:extLst>
          </p:cNvPr>
          <p:cNvSpPr txBox="1"/>
          <p:nvPr/>
        </p:nvSpPr>
        <p:spPr>
          <a:xfrm>
            <a:off x="261764" y="955328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Results Comparison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4F923DB-0DF5-D9A2-DAB3-A4CBEF438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07994"/>
              </p:ext>
            </p:extLst>
          </p:nvPr>
        </p:nvGraphicFramePr>
        <p:xfrm>
          <a:off x="3106011" y="1814900"/>
          <a:ext cx="5976799" cy="134028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721079">
                  <a:extLst>
                    <a:ext uri="{9D8B030D-6E8A-4147-A177-3AD203B41FA5}">
                      <a16:colId xmlns:a16="http://schemas.microsoft.com/office/drawing/2014/main" val="962671253"/>
                    </a:ext>
                  </a:extLst>
                </a:gridCol>
                <a:gridCol w="772045">
                  <a:extLst>
                    <a:ext uri="{9D8B030D-6E8A-4147-A177-3AD203B41FA5}">
                      <a16:colId xmlns:a16="http://schemas.microsoft.com/office/drawing/2014/main" val="3342076447"/>
                    </a:ext>
                  </a:extLst>
                </a:gridCol>
                <a:gridCol w="871829">
                  <a:extLst>
                    <a:ext uri="{9D8B030D-6E8A-4147-A177-3AD203B41FA5}">
                      <a16:colId xmlns:a16="http://schemas.microsoft.com/office/drawing/2014/main" val="1452004921"/>
                    </a:ext>
                  </a:extLst>
                </a:gridCol>
                <a:gridCol w="649684">
                  <a:extLst>
                    <a:ext uri="{9D8B030D-6E8A-4147-A177-3AD203B41FA5}">
                      <a16:colId xmlns:a16="http://schemas.microsoft.com/office/drawing/2014/main" val="1151702520"/>
                    </a:ext>
                  </a:extLst>
                </a:gridCol>
                <a:gridCol w="619822">
                  <a:extLst>
                    <a:ext uri="{9D8B030D-6E8A-4147-A177-3AD203B41FA5}">
                      <a16:colId xmlns:a16="http://schemas.microsoft.com/office/drawing/2014/main" val="2610144002"/>
                    </a:ext>
                  </a:extLst>
                </a:gridCol>
                <a:gridCol w="729073">
                  <a:extLst>
                    <a:ext uri="{9D8B030D-6E8A-4147-A177-3AD203B41FA5}">
                      <a16:colId xmlns:a16="http://schemas.microsoft.com/office/drawing/2014/main" val="144843911"/>
                    </a:ext>
                  </a:extLst>
                </a:gridCol>
                <a:gridCol w="613267">
                  <a:extLst>
                    <a:ext uri="{9D8B030D-6E8A-4147-A177-3AD203B41FA5}">
                      <a16:colId xmlns:a16="http://schemas.microsoft.com/office/drawing/2014/main" val="436363398"/>
                    </a:ext>
                  </a:extLst>
                </a:gridCol>
              </a:tblGrid>
              <a:tr h="3407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Logistic Regression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SVC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KNN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80520"/>
                  </a:ext>
                </a:extLst>
              </a:tr>
              <a:tr h="3399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Test-size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20%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33%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20%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33%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20%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33%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6410159"/>
                  </a:ext>
                </a:extLst>
              </a:tr>
              <a:tr h="2198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Test Accuracy (%)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50,56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53,54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50,00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49,49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48,33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49,16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86140"/>
                  </a:ext>
                </a:extLst>
              </a:tr>
              <a:tr h="2198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Train Accuracy (%)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54,46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53,07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54,18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53,24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66,30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65,39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217282"/>
                  </a:ext>
                </a:extLst>
              </a:tr>
              <a:tr h="2198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Accuracy Gap (%)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3,90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4,18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3,75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17,97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16,23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706564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D41EADF-064D-54DD-C520-36D0F71B8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858070"/>
              </p:ext>
            </p:extLst>
          </p:nvPr>
        </p:nvGraphicFramePr>
        <p:xfrm>
          <a:off x="2745971" y="3429000"/>
          <a:ext cx="6696881" cy="269611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99004">
                  <a:extLst>
                    <a:ext uri="{9D8B030D-6E8A-4147-A177-3AD203B41FA5}">
                      <a16:colId xmlns:a16="http://schemas.microsoft.com/office/drawing/2014/main" val="2019630691"/>
                    </a:ext>
                  </a:extLst>
                </a:gridCol>
                <a:gridCol w="803087">
                  <a:extLst>
                    <a:ext uri="{9D8B030D-6E8A-4147-A177-3AD203B41FA5}">
                      <a16:colId xmlns:a16="http://schemas.microsoft.com/office/drawing/2014/main" val="2123857941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1451471071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2004275074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691676937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2838074565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3408530018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1078474903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4219500910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3686735346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2483853679"/>
                    </a:ext>
                  </a:extLst>
                </a:gridCol>
                <a:gridCol w="479479">
                  <a:extLst>
                    <a:ext uri="{9D8B030D-6E8A-4147-A177-3AD203B41FA5}">
                      <a16:colId xmlns:a16="http://schemas.microsoft.com/office/drawing/2014/main" val="3477517955"/>
                    </a:ext>
                  </a:extLst>
                </a:gridCol>
              </a:tblGrid>
              <a:tr h="223516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Classification</a:t>
                      </a:r>
                      <a:br>
                        <a:rPr lang="en-GB" sz="1100" dirty="0">
                          <a:effectLst/>
                        </a:rPr>
                      </a:br>
                      <a:r>
                        <a:rPr lang="en-GB" sz="1100" dirty="0">
                          <a:effectLst/>
                        </a:rPr>
                        <a:t>Report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Test-size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52608"/>
                  </a:ext>
                </a:extLst>
              </a:tr>
              <a:tr h="237437">
                <a:tc gridSpan="2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20%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33%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939664"/>
                  </a:ext>
                </a:extLst>
              </a:tr>
              <a:tr h="223516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Gesture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1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2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3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4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5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1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>
                          <a:effectLst/>
                        </a:rPr>
                        <a:t>2</a:t>
                      </a:r>
                      <a:endParaRPr lang="es-E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3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4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b="1" dirty="0">
                          <a:effectLst/>
                        </a:rPr>
                        <a:t>5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000280"/>
                  </a:ext>
                </a:extLst>
              </a:tr>
              <a:tr h="223516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Logistic</a:t>
                      </a:r>
                      <a:br>
                        <a:rPr lang="en-GB" sz="1100" dirty="0">
                          <a:effectLst/>
                        </a:rPr>
                      </a:br>
                      <a:r>
                        <a:rPr lang="en-GB" sz="1100" dirty="0">
                          <a:effectLst/>
                        </a:rPr>
                        <a:t>Regression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Precision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0,76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0,75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0,60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840005"/>
                  </a:ext>
                </a:extLst>
              </a:tr>
              <a:tr h="22351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Recall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0,17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0,62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0,93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0,61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713819"/>
                  </a:ext>
                </a:extLst>
              </a:tr>
              <a:tr h="22351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F1-score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0,83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0,83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0,50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748282"/>
                  </a:ext>
                </a:extLst>
              </a:tr>
              <a:tr h="223516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SVC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Precision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0,88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0,84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0,83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239949"/>
                  </a:ext>
                </a:extLst>
              </a:tr>
              <a:tr h="22351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Recall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0,80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0,16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0,17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0,78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0,71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0,84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0,08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0,18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0,74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0,75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191316"/>
                  </a:ext>
                </a:extLst>
              </a:tr>
              <a:tr h="22351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F1-score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0,84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0,60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0,84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0,14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0,54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373347"/>
                  </a:ext>
                </a:extLst>
              </a:tr>
              <a:tr h="223516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KNN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Precision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0,89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0,87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016899"/>
                  </a:ext>
                </a:extLst>
              </a:tr>
              <a:tr h="22351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Recall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0,18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861532"/>
                  </a:ext>
                </a:extLst>
              </a:tr>
              <a:tr h="22351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F1-score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0,36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0,90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0,40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0,21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0,47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90415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9ECFACC-5802-2748-C308-6BFF5A7924D4}"/>
              </a:ext>
            </a:extLst>
          </p:cNvPr>
          <p:cNvGraphicFramePr>
            <a:graphicFrameLocks noGrp="1"/>
          </p:cNvGraphicFramePr>
          <p:nvPr/>
        </p:nvGraphicFramePr>
        <p:xfrm>
          <a:off x="5797118" y="2139518"/>
          <a:ext cx="208280" cy="2041865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796538"/>
                    </a:ext>
                  </a:extLst>
                </a:gridCol>
              </a:tblGrid>
              <a:tr h="2041865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934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02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Realtime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G_0582">
            <a:hlinkClick r:id="" action="ppaction://media"/>
            <a:extLst>
              <a:ext uri="{FF2B5EF4-FFF2-40B4-BE49-F238E27FC236}">
                <a16:creationId xmlns:a16="http://schemas.microsoft.com/office/drawing/2014/main" id="{CF5B5242-D3F3-B53B-D468-2F8B47454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3311" y="2924944"/>
            <a:ext cx="5817307" cy="27321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F63ED05-7E66-D440-3436-1121DCCF8AC7}"/>
              </a:ext>
            </a:extLst>
          </p:cNvPr>
          <p:cNvSpPr txBox="1"/>
          <p:nvPr/>
        </p:nvSpPr>
        <p:spPr>
          <a:xfrm>
            <a:off x="626133" y="1478643"/>
            <a:ext cx="256756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Signal Recording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7E8C67-5206-56A4-1E73-0EEFF1EE5CB0}"/>
              </a:ext>
            </a:extLst>
          </p:cNvPr>
          <p:cNvSpPr txBox="1"/>
          <p:nvPr/>
        </p:nvSpPr>
        <p:spPr>
          <a:xfrm>
            <a:off x="4510236" y="1478643"/>
            <a:ext cx="256756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Importing Signal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D2AE76F-42BB-2037-E451-2C0DFD3D9CE5}"/>
              </a:ext>
            </a:extLst>
          </p:cNvPr>
          <p:cNvSpPr txBox="1"/>
          <p:nvPr/>
        </p:nvSpPr>
        <p:spPr>
          <a:xfrm>
            <a:off x="8411030" y="1478643"/>
            <a:ext cx="256756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Signal Pre-processing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CE9E8D-3175-23A2-F326-DFE0BCC89776}"/>
              </a:ext>
            </a:extLst>
          </p:cNvPr>
          <p:cNvSpPr txBox="1"/>
          <p:nvPr/>
        </p:nvSpPr>
        <p:spPr>
          <a:xfrm>
            <a:off x="8411030" y="2858093"/>
            <a:ext cx="256756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Features extraction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01A48F-5792-FC81-0C3C-9E51797FC500}"/>
              </a:ext>
            </a:extLst>
          </p:cNvPr>
          <p:cNvSpPr txBox="1"/>
          <p:nvPr/>
        </p:nvSpPr>
        <p:spPr>
          <a:xfrm>
            <a:off x="8411030" y="4237543"/>
            <a:ext cx="256756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Classification Model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472AD0-732F-1275-0E5F-BFD5A23FD3D3}"/>
              </a:ext>
            </a:extLst>
          </p:cNvPr>
          <p:cNvSpPr txBox="1"/>
          <p:nvPr/>
        </p:nvSpPr>
        <p:spPr>
          <a:xfrm>
            <a:off x="8417346" y="5616993"/>
            <a:ext cx="256756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9FAF2664-ACBD-91D9-FC68-3634E67BC0E1}"/>
              </a:ext>
            </a:extLst>
          </p:cNvPr>
          <p:cNvSpPr/>
          <p:nvPr/>
        </p:nvSpPr>
        <p:spPr>
          <a:xfrm>
            <a:off x="3563933" y="1478643"/>
            <a:ext cx="576064" cy="40011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10D0B1C-FE05-4414-37E3-7915F3EDD383}"/>
              </a:ext>
            </a:extLst>
          </p:cNvPr>
          <p:cNvSpPr/>
          <p:nvPr/>
        </p:nvSpPr>
        <p:spPr>
          <a:xfrm>
            <a:off x="7456381" y="1478643"/>
            <a:ext cx="576064" cy="40011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4A0E9CCC-3568-C711-1271-F6110FBB0E77}"/>
              </a:ext>
            </a:extLst>
          </p:cNvPr>
          <p:cNvSpPr/>
          <p:nvPr/>
        </p:nvSpPr>
        <p:spPr>
          <a:xfrm rot="5400000">
            <a:off x="9406778" y="2168368"/>
            <a:ext cx="576064" cy="40011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CCC8AE23-0153-DF17-B62A-F7BA7CB7E487}"/>
              </a:ext>
            </a:extLst>
          </p:cNvPr>
          <p:cNvSpPr/>
          <p:nvPr/>
        </p:nvSpPr>
        <p:spPr>
          <a:xfrm rot="5400000">
            <a:off x="9406778" y="3547818"/>
            <a:ext cx="576064" cy="40011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0ACEEE8-1486-3EB5-4542-F52C5DACB94E}"/>
              </a:ext>
            </a:extLst>
          </p:cNvPr>
          <p:cNvSpPr/>
          <p:nvPr/>
        </p:nvSpPr>
        <p:spPr>
          <a:xfrm rot="5400000">
            <a:off x="9406778" y="4928764"/>
            <a:ext cx="576064" cy="40011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17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Realtime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esture_3">
            <a:hlinkClick r:id="" action="ppaction://media"/>
            <a:extLst>
              <a:ext uri="{FF2B5EF4-FFF2-40B4-BE49-F238E27FC236}">
                <a16:creationId xmlns:a16="http://schemas.microsoft.com/office/drawing/2014/main" id="{8130DEA9-CC3F-8DF7-CF23-3AA6406A73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5870" y="806736"/>
            <a:ext cx="9757084" cy="52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7" y="239949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</a:t>
            </a:r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4F061-C4BB-415E-AE67-702BEF2778E4}"/>
              </a:ext>
            </a:extLst>
          </p:cNvPr>
          <p:cNvSpPr/>
          <p:nvPr/>
        </p:nvSpPr>
        <p:spPr>
          <a:xfrm>
            <a:off x="1009002" y="1520669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6E845C-2759-47D9-875C-DEF51161D1C7}"/>
              </a:ext>
            </a:extLst>
          </p:cNvPr>
          <p:cNvGrpSpPr/>
          <p:nvPr/>
        </p:nvGrpSpPr>
        <p:grpSpPr>
          <a:xfrm>
            <a:off x="2141694" y="1463351"/>
            <a:ext cx="3403812" cy="969732"/>
            <a:chOff x="2258552" y="1428710"/>
            <a:chExt cx="3403812" cy="9697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9946F-3188-4C05-996D-2BE8F0C6AEA2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Increase dataset to improve the accuracy of the model.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85472A-F1BF-4A1D-B485-268233117D26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More Data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B8FA3-E692-4570-89BC-3A3BF2E71A89}"/>
              </a:ext>
            </a:extLst>
          </p:cNvPr>
          <p:cNvSpPr/>
          <p:nvPr/>
        </p:nvSpPr>
        <p:spPr>
          <a:xfrm>
            <a:off x="1009002" y="3026740"/>
            <a:ext cx="855097" cy="855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CB70F8-9749-4D22-B23E-0620ECB35036}"/>
              </a:ext>
            </a:extLst>
          </p:cNvPr>
          <p:cNvGrpSpPr/>
          <p:nvPr/>
        </p:nvGrpSpPr>
        <p:grpSpPr>
          <a:xfrm>
            <a:off x="2141694" y="2969422"/>
            <a:ext cx="3403812" cy="1185176"/>
            <a:chOff x="2258552" y="1428710"/>
            <a:chExt cx="3403812" cy="11851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FF3362-C25E-4D5E-BB17-A4FAC16B70E2}"/>
                </a:ext>
              </a:extLst>
            </p:cNvPr>
            <p:cNvSpPr/>
            <p:nvPr/>
          </p:nvSpPr>
          <p:spPr>
            <a:xfrm>
              <a:off x="2258552" y="1875222"/>
              <a:ext cx="34038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a sensor with different channels to gain precision when it comes to define gestures.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42532B-EB4C-4844-B670-5C801B9E6C7C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Multi-Channel sEMG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7EF0199-806A-487B-8D7B-37C88A026348}"/>
              </a:ext>
            </a:extLst>
          </p:cNvPr>
          <p:cNvSpPr/>
          <p:nvPr/>
        </p:nvSpPr>
        <p:spPr>
          <a:xfrm>
            <a:off x="1009002" y="4532810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1E2B9A-AEE0-408E-BED9-BB27274A018D}"/>
              </a:ext>
            </a:extLst>
          </p:cNvPr>
          <p:cNvGrpSpPr/>
          <p:nvPr/>
        </p:nvGrpSpPr>
        <p:grpSpPr>
          <a:xfrm>
            <a:off x="2141694" y="4475492"/>
            <a:ext cx="3403812" cy="1185176"/>
            <a:chOff x="2258552" y="1428710"/>
            <a:chExt cx="3403812" cy="11851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797914-8DBC-410E-AA1A-D066B34D4D83}"/>
                </a:ext>
              </a:extLst>
            </p:cNvPr>
            <p:cNvSpPr/>
            <p:nvPr/>
          </p:nvSpPr>
          <p:spPr>
            <a:xfrm>
              <a:off x="2258552" y="1875222"/>
              <a:ext cx="34038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 ADC with higher resolution is reflected in a cleaner signal, with less noise and more defined.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30806F-15F6-4FDB-901F-C7FDC8D352F1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Higher ADC resolution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0196822-3E94-47CE-BFF3-4B0D2A88E203}"/>
              </a:ext>
            </a:extLst>
          </p:cNvPr>
          <p:cNvSpPr/>
          <p:nvPr/>
        </p:nvSpPr>
        <p:spPr>
          <a:xfrm>
            <a:off x="6643319" y="1520669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79C62A-8A42-4F2C-8323-CA5609DD50A1}"/>
              </a:ext>
            </a:extLst>
          </p:cNvPr>
          <p:cNvGrpSpPr/>
          <p:nvPr/>
        </p:nvGrpSpPr>
        <p:grpSpPr>
          <a:xfrm>
            <a:off x="7776011" y="1463351"/>
            <a:ext cx="3403812" cy="969732"/>
            <a:chOff x="2258552" y="1428710"/>
            <a:chExt cx="3403812" cy="9697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D2B665-BFC0-46A1-97C8-FBEF61D38508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app that stores and monitors the data as all the fabricants do.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E33444-5098-4E1F-A518-7864B62A0EF4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Own Signal Monitoring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52F4308-0ADB-449F-B3F5-FADE246340DA}"/>
              </a:ext>
            </a:extLst>
          </p:cNvPr>
          <p:cNvSpPr/>
          <p:nvPr/>
        </p:nvSpPr>
        <p:spPr>
          <a:xfrm>
            <a:off x="6643319" y="3026740"/>
            <a:ext cx="855097" cy="855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518768-B7D4-4B12-A6ED-52239D1457DB}"/>
              </a:ext>
            </a:extLst>
          </p:cNvPr>
          <p:cNvGrpSpPr/>
          <p:nvPr/>
        </p:nvGrpSpPr>
        <p:grpSpPr>
          <a:xfrm>
            <a:off x="7776010" y="2969422"/>
            <a:ext cx="3646993" cy="1185176"/>
            <a:chOff x="2258552" y="1428710"/>
            <a:chExt cx="3403812" cy="11851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8D05F6-FFF9-47E4-A327-B71E5F8D43D3}"/>
                </a:ext>
              </a:extLst>
            </p:cNvPr>
            <p:cNvSpPr/>
            <p:nvPr/>
          </p:nvSpPr>
          <p:spPr>
            <a:xfrm>
              <a:off x="2258552" y="1875222"/>
              <a:ext cx="33366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Improve the actual process to reduce the acquisition time and increase the amount of data.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68C70A-FD6B-4E32-BE8D-7D142D47FE43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Different Data Acquisition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19A65EE-2291-4BF7-BD1C-A202D0573068}"/>
              </a:ext>
            </a:extLst>
          </p:cNvPr>
          <p:cNvSpPr/>
          <p:nvPr/>
        </p:nvSpPr>
        <p:spPr>
          <a:xfrm>
            <a:off x="6643319" y="4532810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2FA9A3-2617-4559-9F18-3574ED3F8C2B}"/>
              </a:ext>
            </a:extLst>
          </p:cNvPr>
          <p:cNvGrpSpPr/>
          <p:nvPr/>
        </p:nvGrpSpPr>
        <p:grpSpPr>
          <a:xfrm>
            <a:off x="7776011" y="4475492"/>
            <a:ext cx="3403812" cy="969732"/>
            <a:chOff x="2258552" y="1428710"/>
            <a:chExt cx="3403812" cy="9697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082763-067B-41C9-A985-28B79B2A8219}"/>
                </a:ext>
              </a:extLst>
            </p:cNvPr>
            <p:cNvSpPr/>
            <p:nvPr/>
          </p:nvSpPr>
          <p:spPr>
            <a:xfrm>
              <a:off x="2258552" y="1875222"/>
              <a:ext cx="3403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Deep Learning to implement a NN and improve the model.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E0AE64-29B4-4A79-A167-A5750206EB68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 Learning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5F377344-7631-F4B8-3F01-69AC0896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8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78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4C399-69EB-4AB8-9664-F1ACA6A6831B}"/>
              </a:ext>
            </a:extLst>
          </p:cNvPr>
          <p:cNvSpPr/>
          <p:nvPr/>
        </p:nvSpPr>
        <p:spPr>
          <a:xfrm>
            <a:off x="1773932" y="1228241"/>
            <a:ext cx="879724" cy="862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EFF69-5E18-49FC-AD3B-08F33EC7D3A6}"/>
              </a:ext>
            </a:extLst>
          </p:cNvPr>
          <p:cNvSpPr/>
          <p:nvPr/>
        </p:nvSpPr>
        <p:spPr>
          <a:xfrm>
            <a:off x="844909" y="2332803"/>
            <a:ext cx="2737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Motivation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7CDA1E-9E34-40EA-97F2-A7143F8F7D50}"/>
              </a:ext>
            </a:extLst>
          </p:cNvPr>
          <p:cNvSpPr/>
          <p:nvPr/>
        </p:nvSpPr>
        <p:spPr>
          <a:xfrm>
            <a:off x="844909" y="2975434"/>
            <a:ext cx="2737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Personal challenge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AI steps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1AD3CF-3133-4342-A8F9-D6D6FF9B22CA}"/>
              </a:ext>
            </a:extLst>
          </p:cNvPr>
          <p:cNvSpPr/>
          <p:nvPr/>
        </p:nvSpPr>
        <p:spPr>
          <a:xfrm>
            <a:off x="5654550" y="1228241"/>
            <a:ext cx="879724" cy="8620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D1C30-6B63-4734-831C-1DC36A90BE8A}"/>
              </a:ext>
            </a:extLst>
          </p:cNvPr>
          <p:cNvSpPr/>
          <p:nvPr/>
        </p:nvSpPr>
        <p:spPr>
          <a:xfrm>
            <a:off x="4725527" y="2332803"/>
            <a:ext cx="2737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54CE-899C-486D-9EA2-3CA394DEF8C8}"/>
              </a:ext>
            </a:extLst>
          </p:cNvPr>
          <p:cNvSpPr/>
          <p:nvPr/>
        </p:nvSpPr>
        <p:spPr>
          <a:xfrm>
            <a:off x="4222203" y="2975434"/>
            <a:ext cx="37444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Electromyography</a:t>
            </a:r>
          </a:p>
          <a:p>
            <a:pPr marL="895243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&amp; Firmware</a:t>
            </a:r>
          </a:p>
          <a:p>
            <a:pPr marL="895243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Acquisition</a:t>
            </a:r>
          </a:p>
          <a:p>
            <a:pPr marL="895243" lvl="1" indent="-285750" fontAlgn="base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  <a:p>
            <a:pPr marL="895243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</a:t>
            </a:r>
          </a:p>
          <a:p>
            <a:pPr marL="895243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</a:t>
            </a:r>
          </a:p>
          <a:p>
            <a:pPr marL="895243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Interpretation</a:t>
            </a:r>
          </a:p>
          <a:p>
            <a:pPr marL="895243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Classification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B003B-46A6-4905-A935-EC7AEB47C841}"/>
              </a:ext>
            </a:extLst>
          </p:cNvPr>
          <p:cNvSpPr/>
          <p:nvPr/>
        </p:nvSpPr>
        <p:spPr>
          <a:xfrm>
            <a:off x="9535168" y="1228241"/>
            <a:ext cx="879724" cy="862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9CACC-F19C-4F3B-87F6-1FB5296E14B3}"/>
              </a:ext>
            </a:extLst>
          </p:cNvPr>
          <p:cNvSpPr/>
          <p:nvPr/>
        </p:nvSpPr>
        <p:spPr>
          <a:xfrm>
            <a:off x="8606147" y="2332803"/>
            <a:ext cx="2737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Targets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E8E9EB-179F-460D-B106-0A58568EB7C7}"/>
              </a:ext>
            </a:extLst>
          </p:cNvPr>
          <p:cNvSpPr/>
          <p:nvPr/>
        </p:nvSpPr>
        <p:spPr>
          <a:xfrm>
            <a:off x="8384672" y="2957606"/>
            <a:ext cx="34703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 data acquisition process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data storing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the obtained data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different ML classification models and compare them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9ADD49-5542-B5BC-F115-2A153C2752D9}"/>
              </a:ext>
            </a:extLst>
          </p:cNvPr>
          <p:cNvSpPr txBox="1"/>
          <p:nvPr/>
        </p:nvSpPr>
        <p:spPr>
          <a:xfrm>
            <a:off x="5874480" y="6237312"/>
            <a:ext cx="43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834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Acquisition: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Hardware &amp; Firmware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EC0474-C22B-B25C-8E0C-EB8BF0E38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890" y="949115"/>
            <a:ext cx="2244587" cy="10287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3BD46E-3940-C895-6A7D-60D5A5D33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546" y="3163590"/>
            <a:ext cx="2163270" cy="185516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A7FD8F2-B69A-1985-390B-BCE8B6F8DD1E}"/>
              </a:ext>
            </a:extLst>
          </p:cNvPr>
          <p:cNvSpPr txBox="1"/>
          <p:nvPr/>
        </p:nvSpPr>
        <p:spPr>
          <a:xfrm>
            <a:off x="1261097" y="4820695"/>
            <a:ext cx="2770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ESP32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(2)</a:t>
            </a:r>
            <a:endParaRPr lang="en-GB" sz="1600" u="sng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Wi-Fi module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Bluetooth module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VCC: 3.3 and 5 V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ADC resolution: 8 bit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866938-8F49-2B17-F888-5C3AE8AFDA6A}"/>
              </a:ext>
            </a:extLst>
          </p:cNvPr>
          <p:cNvSpPr txBox="1"/>
          <p:nvPr/>
        </p:nvSpPr>
        <p:spPr>
          <a:xfrm>
            <a:off x="1188012" y="1892297"/>
            <a:ext cx="2916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sEMG sensor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(1)</a:t>
            </a:r>
            <a:endParaRPr lang="en-GB" sz="1600" u="sng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 range: ±1,64 mV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VCC: 3V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6A8F682-5DCA-4741-6DFF-ED351C29DE57}"/>
              </a:ext>
            </a:extLst>
          </p:cNvPr>
          <p:cNvSpPr txBox="1"/>
          <p:nvPr/>
        </p:nvSpPr>
        <p:spPr>
          <a:xfrm>
            <a:off x="5874480" y="6237312"/>
            <a:ext cx="43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92312E8-61B1-5381-1650-603639888F77}"/>
              </a:ext>
            </a:extLst>
          </p:cNvPr>
          <p:cNvSpPr txBox="1"/>
          <p:nvPr/>
        </p:nvSpPr>
        <p:spPr>
          <a:xfrm>
            <a:off x="10414892" y="5829054"/>
            <a:ext cx="2770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Sources: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pluxbiosignals.com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leantec.es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2" descr="Arduino - Wikipedia, la enciclopedia libre">
            <a:extLst>
              <a:ext uri="{FF2B5EF4-FFF2-40B4-BE49-F238E27FC236}">
                <a16:creationId xmlns:a16="http://schemas.microsoft.com/office/drawing/2014/main" id="{608CDA01-D04A-CB27-6E62-69E29D5B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642" y="974143"/>
            <a:ext cx="1146499" cy="8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4130B760-2236-5E02-92DF-B6F6EDB2DDA7}"/>
              </a:ext>
            </a:extLst>
          </p:cNvPr>
          <p:cNvSpPr/>
          <p:nvPr/>
        </p:nvSpPr>
        <p:spPr>
          <a:xfrm>
            <a:off x="6766958" y="1264864"/>
            <a:ext cx="2491753" cy="424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01. </a:t>
            </a:r>
            <a:r>
              <a:rPr lang="en-GB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Initialising</a:t>
            </a: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51CD876B-EF50-2F1C-BD27-2F2688A1BA44}"/>
              </a:ext>
            </a:extLst>
          </p:cNvPr>
          <p:cNvSpPr/>
          <p:nvPr/>
        </p:nvSpPr>
        <p:spPr>
          <a:xfrm>
            <a:off x="5708747" y="2679716"/>
            <a:ext cx="4540074" cy="4251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02. Connection to Wi-Fi &amp; Firebase</a:t>
            </a:r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AFBD3748-91A2-9E2B-43E0-D3F69CED4EC0}"/>
              </a:ext>
            </a:extLst>
          </p:cNvPr>
          <p:cNvSpPr/>
          <p:nvPr/>
        </p:nvSpPr>
        <p:spPr>
          <a:xfrm>
            <a:off x="6787064" y="4090957"/>
            <a:ext cx="2491753" cy="424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03. Reading data</a:t>
            </a: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AE25D671-7FB7-6DC6-8F43-DEC15B6A8DA2}"/>
              </a:ext>
            </a:extLst>
          </p:cNvPr>
          <p:cNvSpPr/>
          <p:nvPr/>
        </p:nvSpPr>
        <p:spPr>
          <a:xfrm>
            <a:off x="6766958" y="5441987"/>
            <a:ext cx="2491753" cy="4249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04.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Sending data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7D3854E4-1D13-4C14-B916-C6140B1DCBE7}"/>
              </a:ext>
            </a:extLst>
          </p:cNvPr>
          <p:cNvSpPr/>
          <p:nvPr/>
        </p:nvSpPr>
        <p:spPr>
          <a:xfrm>
            <a:off x="7777970" y="1894006"/>
            <a:ext cx="507964" cy="5853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0D224EA6-1D5B-BF55-6AFA-29DB070D9248}"/>
              </a:ext>
            </a:extLst>
          </p:cNvPr>
          <p:cNvSpPr/>
          <p:nvPr/>
        </p:nvSpPr>
        <p:spPr>
          <a:xfrm>
            <a:off x="7777970" y="3305246"/>
            <a:ext cx="507964" cy="5853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8CD061D8-883F-C456-7494-65E5CF4CA781}"/>
              </a:ext>
            </a:extLst>
          </p:cNvPr>
          <p:cNvSpPr/>
          <p:nvPr/>
        </p:nvSpPr>
        <p:spPr>
          <a:xfrm>
            <a:off x="7777970" y="4716224"/>
            <a:ext cx="507964" cy="5853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026E2ADF-E78C-9B76-251B-61A61E05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262" y="4757441"/>
            <a:ext cx="2109702" cy="65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lecha: curvada hacia la derecha 29">
            <a:extLst>
              <a:ext uri="{FF2B5EF4-FFF2-40B4-BE49-F238E27FC236}">
                <a16:creationId xmlns:a16="http://schemas.microsoft.com/office/drawing/2014/main" id="{A82D18AA-102F-2CD3-6C3B-855DBA103786}"/>
              </a:ext>
            </a:extLst>
          </p:cNvPr>
          <p:cNvSpPr/>
          <p:nvPr/>
        </p:nvSpPr>
        <p:spPr>
          <a:xfrm rot="10800000" flipH="1">
            <a:off x="5614829" y="4090953"/>
            <a:ext cx="1080121" cy="1642297"/>
          </a:xfrm>
          <a:prstGeom prst="curvedRightArrow">
            <a:avLst>
              <a:gd name="adj1" fmla="val 15053"/>
              <a:gd name="adj2" fmla="val 35813"/>
              <a:gd name="adj3" fmla="val 2305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2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Acquisition: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Hand-wrist gestures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D61D82-374A-6CB5-2CBB-1B05CEA4B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925" y="1447812"/>
            <a:ext cx="4686774" cy="3962375"/>
          </a:xfrm>
          <a:prstGeom prst="rect">
            <a:avLst/>
          </a:prstGeom>
        </p:spPr>
      </p:pic>
      <p:pic>
        <p:nvPicPr>
          <p:cNvPr id="2050" name="Picture 2" descr="Carpal tendinous sheaths: Anatomy and clinical relevance | Kenhub">
            <a:extLst>
              <a:ext uri="{FF2B5EF4-FFF2-40B4-BE49-F238E27FC236}">
                <a16:creationId xmlns:a16="http://schemas.microsoft.com/office/drawing/2014/main" id="{5138D2DC-7445-FBE9-C8E8-CCC123E6E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7"/>
          <a:stretch/>
        </p:blipFill>
        <p:spPr bwMode="auto">
          <a:xfrm>
            <a:off x="2061964" y="1121220"/>
            <a:ext cx="1962187" cy="461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C17379C5-1EF7-C001-1546-13CD1252F9A9}"/>
              </a:ext>
            </a:extLst>
          </p:cNvPr>
          <p:cNvSpPr/>
          <p:nvPr/>
        </p:nvSpPr>
        <p:spPr>
          <a:xfrm>
            <a:off x="3106080" y="2677779"/>
            <a:ext cx="360040" cy="3600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E8AC44A-2FE6-C80F-EB5F-6DE94C9FA034}"/>
              </a:ext>
            </a:extLst>
          </p:cNvPr>
          <p:cNvSpPr/>
          <p:nvPr/>
        </p:nvSpPr>
        <p:spPr>
          <a:xfrm>
            <a:off x="2834420" y="3428998"/>
            <a:ext cx="360040" cy="360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12CC3BC-FD67-EAC6-D8DC-A254299FAF17}"/>
              </a:ext>
            </a:extLst>
          </p:cNvPr>
          <p:cNvSpPr/>
          <p:nvPr/>
        </p:nvSpPr>
        <p:spPr>
          <a:xfrm>
            <a:off x="2916078" y="1749368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295939-98E1-5DFA-4D15-F2EA16659D3F}"/>
              </a:ext>
            </a:extLst>
          </p:cNvPr>
          <p:cNvSpPr txBox="1"/>
          <p:nvPr/>
        </p:nvSpPr>
        <p:spPr>
          <a:xfrm>
            <a:off x="1556271" y="5888741"/>
            <a:ext cx="2916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Radial carpal extensor </a:t>
            </a: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(1)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0D5E131-5847-FE06-86FD-E4617F7D5548}"/>
              </a:ext>
            </a:extLst>
          </p:cNvPr>
          <p:cNvSpPr txBox="1"/>
          <p:nvPr/>
        </p:nvSpPr>
        <p:spPr>
          <a:xfrm>
            <a:off x="3487423" y="2688522"/>
            <a:ext cx="815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IN+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F0F2913-1EC1-246C-F335-D705C8697068}"/>
              </a:ext>
            </a:extLst>
          </p:cNvPr>
          <p:cNvSpPr txBox="1"/>
          <p:nvPr/>
        </p:nvSpPr>
        <p:spPr>
          <a:xfrm>
            <a:off x="2107795" y="3439741"/>
            <a:ext cx="815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4DA9337-EDCF-73D3-E1CF-A0FD74490B4B}"/>
              </a:ext>
            </a:extLst>
          </p:cNvPr>
          <p:cNvSpPr txBox="1"/>
          <p:nvPr/>
        </p:nvSpPr>
        <p:spPr>
          <a:xfrm>
            <a:off x="2168045" y="1760111"/>
            <a:ext cx="815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A305C6-44A4-145F-3928-0C448BCC4C2C}"/>
              </a:ext>
            </a:extLst>
          </p:cNvPr>
          <p:cNvSpPr txBox="1"/>
          <p:nvPr/>
        </p:nvSpPr>
        <p:spPr>
          <a:xfrm>
            <a:off x="11062964" y="5921235"/>
            <a:ext cx="1755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Sources: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Kenhub.com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7C23FEF-24FC-E9F2-4832-592FC22E038B}"/>
              </a:ext>
            </a:extLst>
          </p:cNvPr>
          <p:cNvSpPr txBox="1"/>
          <p:nvPr/>
        </p:nvSpPr>
        <p:spPr>
          <a:xfrm>
            <a:off x="5874480" y="6237312"/>
            <a:ext cx="43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1B28AAF-B9B4-54CD-B862-2509C513A559}"/>
              </a:ext>
            </a:extLst>
          </p:cNvPr>
          <p:cNvSpPr txBox="1"/>
          <p:nvPr/>
        </p:nvSpPr>
        <p:spPr>
          <a:xfrm>
            <a:off x="7358143" y="5523564"/>
            <a:ext cx="2916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Chosen gestures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7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Acquisition: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Measuring process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295ED51C-28E1-1A84-C6A1-4035BB3741FE}"/>
              </a:ext>
            </a:extLst>
          </p:cNvPr>
          <p:cNvSpPr/>
          <p:nvPr/>
        </p:nvSpPr>
        <p:spPr>
          <a:xfrm>
            <a:off x="5555702" y="1574853"/>
            <a:ext cx="855097" cy="855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24147E71-4946-0E34-E408-43632E617AAE}"/>
              </a:ext>
            </a:extLst>
          </p:cNvPr>
          <p:cNvSpPr/>
          <p:nvPr/>
        </p:nvSpPr>
        <p:spPr>
          <a:xfrm>
            <a:off x="6445930" y="1802346"/>
            <a:ext cx="544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Prepare patient (electrodes &amp; explain process)</a:t>
            </a:r>
            <a:endParaRPr lang="en-GB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88979606-56DE-918A-2E3D-856E1745F600}"/>
              </a:ext>
            </a:extLst>
          </p:cNvPr>
          <p:cNvSpPr/>
          <p:nvPr/>
        </p:nvSpPr>
        <p:spPr>
          <a:xfrm>
            <a:off x="5555702" y="2655319"/>
            <a:ext cx="855097" cy="855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B3C8EF3B-8A1C-BFFB-3D15-F2364417F71B}"/>
              </a:ext>
            </a:extLst>
          </p:cNvPr>
          <p:cNvSpPr/>
          <p:nvPr/>
        </p:nvSpPr>
        <p:spPr>
          <a:xfrm>
            <a:off x="5555702" y="3733840"/>
            <a:ext cx="855097" cy="855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F7C6AF86-3195-7A65-AFC8-B7938945FFF8}"/>
              </a:ext>
            </a:extLst>
          </p:cNvPr>
          <p:cNvSpPr/>
          <p:nvPr/>
        </p:nvSpPr>
        <p:spPr>
          <a:xfrm>
            <a:off x="5555702" y="4809589"/>
            <a:ext cx="855097" cy="8550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00746D1-3134-54E9-755F-5A84DB02CD1E}"/>
              </a:ext>
            </a:extLst>
          </p:cNvPr>
          <p:cNvSpPr txBox="1"/>
          <p:nvPr/>
        </p:nvSpPr>
        <p:spPr>
          <a:xfrm>
            <a:off x="5874480" y="6237312"/>
            <a:ext cx="43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9A2B48-359D-3AB7-5E60-C30499DE5754}"/>
              </a:ext>
            </a:extLst>
          </p:cNvPr>
          <p:cNvSpPr txBox="1"/>
          <p:nvPr/>
        </p:nvSpPr>
        <p:spPr>
          <a:xfrm>
            <a:off x="981844" y="6044357"/>
            <a:ext cx="3005435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patient = 3000 data values</a:t>
            </a:r>
          </a:p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patients = 90000 data values</a:t>
            </a: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C7522C1D-49BD-BD5D-3A64-F4969A9F8CA5}"/>
              </a:ext>
            </a:extLst>
          </p:cNvPr>
          <p:cNvSpPr/>
          <p:nvPr/>
        </p:nvSpPr>
        <p:spPr>
          <a:xfrm>
            <a:off x="6445930" y="2882812"/>
            <a:ext cx="544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code &amp; acquisition starts</a:t>
            </a:r>
            <a:endParaRPr lang="en-GB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1B4E1812-53C6-7D6E-9C53-A31744EA12E2}"/>
              </a:ext>
            </a:extLst>
          </p:cNvPr>
          <p:cNvSpPr/>
          <p:nvPr/>
        </p:nvSpPr>
        <p:spPr>
          <a:xfrm>
            <a:off x="6445930" y="3961333"/>
            <a:ext cx="544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Repeat process 3 times per arm</a:t>
            </a:r>
            <a:endParaRPr lang="en-GB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834780F8-0B59-6413-41A4-A313C1F51B4A}"/>
              </a:ext>
            </a:extLst>
          </p:cNvPr>
          <p:cNvSpPr/>
          <p:nvPr/>
        </p:nvSpPr>
        <p:spPr>
          <a:xfrm>
            <a:off x="6445930" y="5039854"/>
            <a:ext cx="544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Finish and remove electrodes</a:t>
            </a:r>
            <a:endParaRPr lang="en-GB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73614A-4BA4-0089-FA86-14C6366FF6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306062"/>
            <a:ext cx="4227530" cy="21379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F1D3B7-75F0-3D1A-E157-BA7EF0EAE80C}"/>
              </a:ext>
            </a:extLst>
          </p:cNvPr>
          <p:cNvSpPr txBox="1"/>
          <p:nvPr/>
        </p:nvSpPr>
        <p:spPr>
          <a:xfrm>
            <a:off x="922602" y="940095"/>
            <a:ext cx="328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repetition = 100 data values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F43DA30-55ED-CA1C-5935-023D3E1851D9}"/>
              </a:ext>
            </a:extLst>
          </p:cNvPr>
          <p:cNvCxnSpPr/>
          <p:nvPr/>
        </p:nvCxnSpPr>
        <p:spPr>
          <a:xfrm>
            <a:off x="1629916" y="2824482"/>
            <a:ext cx="9361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9237AB3-084A-6127-4430-1C8D711E342B}"/>
              </a:ext>
            </a:extLst>
          </p:cNvPr>
          <p:cNvCxnSpPr/>
          <p:nvPr/>
        </p:nvCxnSpPr>
        <p:spPr>
          <a:xfrm>
            <a:off x="751264" y="1972441"/>
            <a:ext cx="878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17EA648-2C9E-E0B6-E036-8057ADBD74B4}"/>
              </a:ext>
            </a:extLst>
          </p:cNvPr>
          <p:cNvCxnSpPr>
            <a:cxnSpLocks/>
          </p:cNvCxnSpPr>
          <p:nvPr/>
        </p:nvCxnSpPr>
        <p:spPr>
          <a:xfrm>
            <a:off x="2566020" y="1972441"/>
            <a:ext cx="1800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C1931D5-414D-C710-E83D-74877E2740C5}"/>
              </a:ext>
            </a:extLst>
          </p:cNvPr>
          <p:cNvSpPr txBox="1"/>
          <p:nvPr/>
        </p:nvSpPr>
        <p:spPr>
          <a:xfrm>
            <a:off x="651707" y="1641892"/>
            <a:ext cx="1257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Resting period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AF230D1-43D0-2974-456B-56DFC50F58FD}"/>
              </a:ext>
            </a:extLst>
          </p:cNvPr>
          <p:cNvSpPr txBox="1"/>
          <p:nvPr/>
        </p:nvSpPr>
        <p:spPr>
          <a:xfrm>
            <a:off x="1456570" y="2876547"/>
            <a:ext cx="1456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Activation period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D1F10DC-F108-BAB9-E584-DC591ED47C27}"/>
              </a:ext>
            </a:extLst>
          </p:cNvPr>
          <p:cNvSpPr txBox="1"/>
          <p:nvPr/>
        </p:nvSpPr>
        <p:spPr>
          <a:xfrm>
            <a:off x="2923009" y="1641892"/>
            <a:ext cx="1257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Resting period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544D9C8D-871B-3A03-EC29-4A1984629D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" b="4579"/>
          <a:stretch/>
        </p:blipFill>
        <p:spPr bwMode="auto">
          <a:xfrm>
            <a:off x="487044" y="3823587"/>
            <a:ext cx="4065001" cy="200244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1DB8D673-10D1-14F6-951B-10514BF294F8}"/>
              </a:ext>
            </a:extLst>
          </p:cNvPr>
          <p:cNvSpPr txBox="1"/>
          <p:nvPr/>
        </p:nvSpPr>
        <p:spPr>
          <a:xfrm>
            <a:off x="698000" y="3448272"/>
            <a:ext cx="39215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gesture/patient = 600 data values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15E2EDA-8BFF-0F62-F1AD-DB8FCFBE983A}"/>
              </a:ext>
            </a:extLst>
          </p:cNvPr>
          <p:cNvCxnSpPr>
            <a:cxnSpLocks/>
          </p:cNvCxnSpPr>
          <p:nvPr/>
        </p:nvCxnSpPr>
        <p:spPr>
          <a:xfrm>
            <a:off x="909836" y="5386727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4A2E9B98-0A81-9536-BB06-DB8432A28A83}"/>
              </a:ext>
            </a:extLst>
          </p:cNvPr>
          <p:cNvCxnSpPr>
            <a:cxnSpLocks/>
          </p:cNvCxnSpPr>
          <p:nvPr/>
        </p:nvCxnSpPr>
        <p:spPr>
          <a:xfrm>
            <a:off x="1485900" y="5386727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65D1F880-E170-1D96-DD27-E8C8011C5253}"/>
              </a:ext>
            </a:extLst>
          </p:cNvPr>
          <p:cNvCxnSpPr>
            <a:cxnSpLocks/>
          </p:cNvCxnSpPr>
          <p:nvPr/>
        </p:nvCxnSpPr>
        <p:spPr>
          <a:xfrm>
            <a:off x="2061964" y="5386727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978C1D90-D64F-0522-53EF-EAA5F3E1FB8B}"/>
              </a:ext>
            </a:extLst>
          </p:cNvPr>
          <p:cNvCxnSpPr>
            <a:cxnSpLocks/>
          </p:cNvCxnSpPr>
          <p:nvPr/>
        </p:nvCxnSpPr>
        <p:spPr>
          <a:xfrm>
            <a:off x="2638028" y="5386727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7A07105B-F93B-4847-46D1-A24FF46098D0}"/>
              </a:ext>
            </a:extLst>
          </p:cNvPr>
          <p:cNvCxnSpPr>
            <a:cxnSpLocks/>
          </p:cNvCxnSpPr>
          <p:nvPr/>
        </p:nvCxnSpPr>
        <p:spPr>
          <a:xfrm>
            <a:off x="3214092" y="5386727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27B63F0-2CA0-B665-D14E-D86069F1D772}"/>
              </a:ext>
            </a:extLst>
          </p:cNvPr>
          <p:cNvCxnSpPr>
            <a:cxnSpLocks/>
          </p:cNvCxnSpPr>
          <p:nvPr/>
        </p:nvCxnSpPr>
        <p:spPr>
          <a:xfrm>
            <a:off x="3790156" y="5386727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F019D10-17C3-3AE2-6391-4954253BA259}"/>
              </a:ext>
            </a:extLst>
          </p:cNvPr>
          <p:cNvSpPr txBox="1"/>
          <p:nvPr/>
        </p:nvSpPr>
        <p:spPr>
          <a:xfrm>
            <a:off x="889258" y="5375822"/>
            <a:ext cx="70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1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1E9D3CE-7333-6957-7738-238AE4A2C1EF}"/>
              </a:ext>
            </a:extLst>
          </p:cNvPr>
          <p:cNvSpPr txBox="1"/>
          <p:nvPr/>
        </p:nvSpPr>
        <p:spPr>
          <a:xfrm>
            <a:off x="1456570" y="5375822"/>
            <a:ext cx="70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7954550-F527-0783-051D-152E2EA5686F}"/>
              </a:ext>
            </a:extLst>
          </p:cNvPr>
          <p:cNvSpPr txBox="1"/>
          <p:nvPr/>
        </p:nvSpPr>
        <p:spPr>
          <a:xfrm>
            <a:off x="2050016" y="5375822"/>
            <a:ext cx="70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EA9F1FE-5643-0733-713F-6BEC7E4C0183}"/>
              </a:ext>
            </a:extLst>
          </p:cNvPr>
          <p:cNvSpPr txBox="1"/>
          <p:nvPr/>
        </p:nvSpPr>
        <p:spPr>
          <a:xfrm>
            <a:off x="2617545" y="5375822"/>
            <a:ext cx="70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4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C81AD4C-74ED-0C86-3295-C0EC87DF8BEE}"/>
              </a:ext>
            </a:extLst>
          </p:cNvPr>
          <p:cNvSpPr txBox="1"/>
          <p:nvPr/>
        </p:nvSpPr>
        <p:spPr>
          <a:xfrm>
            <a:off x="3198499" y="5375822"/>
            <a:ext cx="70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5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E6DF923-8DCA-C861-A11E-3AD8EB002D95}"/>
              </a:ext>
            </a:extLst>
          </p:cNvPr>
          <p:cNvSpPr txBox="1"/>
          <p:nvPr/>
        </p:nvSpPr>
        <p:spPr>
          <a:xfrm>
            <a:off x="3766028" y="5375822"/>
            <a:ext cx="70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Rep. 6</a:t>
            </a:r>
          </a:p>
        </p:txBody>
      </p:sp>
    </p:spTree>
    <p:extLst>
      <p:ext uri="{BB962C8B-B14F-4D97-AF65-F5344CB8AC3E}">
        <p14:creationId xmlns:p14="http://schemas.microsoft.com/office/powerpoint/2010/main" val="3241146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774931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Interpretation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8CF307-F262-615E-67F2-7295D91652BF}"/>
              </a:ext>
            </a:extLst>
          </p:cNvPr>
          <p:cNvSpPr txBox="1"/>
          <p:nvPr/>
        </p:nvSpPr>
        <p:spPr>
          <a:xfrm>
            <a:off x="5874480" y="6237312"/>
            <a:ext cx="43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238170-D8F6-F499-69CA-65F4201A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83" y="1048734"/>
            <a:ext cx="7252993" cy="20563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B001ED5-CFC2-6D6A-9063-D7A3D84A4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32" y="3674754"/>
            <a:ext cx="1526540" cy="2202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DBB93D0-4D36-8C10-8BC9-8580FB04F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3839909"/>
            <a:ext cx="1586625" cy="18725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6FA594-5FBA-79E8-3877-EEFE4DC28B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436" y="3566155"/>
            <a:ext cx="4536503" cy="242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3815E70-EC7B-6CB6-83E0-DEBB1356A36E}"/>
              </a:ext>
            </a:extLst>
          </p:cNvPr>
          <p:cNvSpPr/>
          <p:nvPr/>
        </p:nvSpPr>
        <p:spPr>
          <a:xfrm>
            <a:off x="5429560" y="4596140"/>
            <a:ext cx="720080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6AA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6A09C1B-12CA-8D9D-7CCF-6A610DE3549C}"/>
              </a:ext>
            </a:extLst>
          </p:cNvPr>
          <p:cNvSpPr/>
          <p:nvPr/>
        </p:nvSpPr>
        <p:spPr>
          <a:xfrm>
            <a:off x="521485" y="3429000"/>
            <a:ext cx="432047" cy="432047"/>
          </a:xfrm>
          <a:prstGeom prst="ellipse">
            <a:avLst/>
          </a:prstGeom>
          <a:solidFill>
            <a:srgbClr val="A9D18E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072C068-030E-12B7-8578-1C3F63AA91C8}"/>
              </a:ext>
            </a:extLst>
          </p:cNvPr>
          <p:cNvSpPr/>
          <p:nvPr/>
        </p:nvSpPr>
        <p:spPr>
          <a:xfrm>
            <a:off x="3214093" y="3429000"/>
            <a:ext cx="432047" cy="432047"/>
          </a:xfrm>
          <a:prstGeom prst="ellipse">
            <a:avLst/>
          </a:prstGeom>
          <a:solidFill>
            <a:srgbClr val="A9D18E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45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774931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Interpretation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8CF307-F262-615E-67F2-7295D91652BF}"/>
              </a:ext>
            </a:extLst>
          </p:cNvPr>
          <p:cNvSpPr txBox="1"/>
          <p:nvPr/>
        </p:nvSpPr>
        <p:spPr>
          <a:xfrm>
            <a:off x="5840430" y="6229022"/>
            <a:ext cx="50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3815E70-EC7B-6CB6-83E0-DEBB1356A36E}"/>
              </a:ext>
            </a:extLst>
          </p:cNvPr>
          <p:cNvSpPr/>
          <p:nvPr/>
        </p:nvSpPr>
        <p:spPr>
          <a:xfrm>
            <a:off x="7694617" y="4592933"/>
            <a:ext cx="720080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6AA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6A09C1B-12CA-8D9D-7CCF-6A610DE3549C}"/>
              </a:ext>
            </a:extLst>
          </p:cNvPr>
          <p:cNvSpPr/>
          <p:nvPr/>
        </p:nvSpPr>
        <p:spPr>
          <a:xfrm>
            <a:off x="193251" y="3676508"/>
            <a:ext cx="432047" cy="432047"/>
          </a:xfrm>
          <a:prstGeom prst="ellipse">
            <a:avLst/>
          </a:prstGeom>
          <a:solidFill>
            <a:srgbClr val="A9D18E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072C068-030E-12B7-8578-1C3F63AA91C8}"/>
              </a:ext>
            </a:extLst>
          </p:cNvPr>
          <p:cNvSpPr/>
          <p:nvPr/>
        </p:nvSpPr>
        <p:spPr>
          <a:xfrm>
            <a:off x="3718148" y="3676508"/>
            <a:ext cx="432047" cy="432047"/>
          </a:xfrm>
          <a:prstGeom prst="ellipse">
            <a:avLst/>
          </a:prstGeom>
          <a:solidFill>
            <a:srgbClr val="A9D18E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8F406049-FCEC-577C-381B-2C64B295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19" y="4405309"/>
            <a:ext cx="3389015" cy="73528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F99508F-88CC-FF51-6981-B2795E35E4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77"/>
          <a:stretch/>
        </p:blipFill>
        <p:spPr bwMode="auto">
          <a:xfrm>
            <a:off x="8498898" y="3227833"/>
            <a:ext cx="3464823" cy="278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BD3010F-48AC-8F4F-B99A-6AE1B95ED7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60"/>
          <a:stretch/>
        </p:blipFill>
        <p:spPr bwMode="auto">
          <a:xfrm>
            <a:off x="4181102" y="3213863"/>
            <a:ext cx="3429314" cy="279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6B38B36-8421-300E-15CC-167C8DFE6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983" y="1048734"/>
            <a:ext cx="7252993" cy="20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2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28868"/>
            <a:ext cx="10774931" cy="71108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Interpretation</a:t>
            </a:r>
          </a:p>
        </p:txBody>
      </p:sp>
      <p:pic>
        <p:nvPicPr>
          <p:cNvPr id="13" name="Picture 2" descr="logo-eebe — Escola d'Enginyeria de Barcelona Est. EEBE — UPC. Universitat  Politècnica de Catalunya">
            <a:extLst>
              <a:ext uri="{FF2B5EF4-FFF2-40B4-BE49-F238E27FC236}">
                <a16:creationId xmlns:a16="http://schemas.microsoft.com/office/drawing/2014/main" id="{B473B9F6-0F1F-84D7-6681-EE0075B9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1" y="120083"/>
            <a:ext cx="2376257" cy="4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8CF307-F262-615E-67F2-7295D91652BF}"/>
              </a:ext>
            </a:extLst>
          </p:cNvPr>
          <p:cNvSpPr txBox="1"/>
          <p:nvPr/>
        </p:nvSpPr>
        <p:spPr>
          <a:xfrm>
            <a:off x="5840430" y="6229279"/>
            <a:ext cx="50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6A09C1B-12CA-8D9D-7CCF-6A610DE3549C}"/>
              </a:ext>
            </a:extLst>
          </p:cNvPr>
          <p:cNvSpPr/>
          <p:nvPr/>
        </p:nvSpPr>
        <p:spPr>
          <a:xfrm>
            <a:off x="568809" y="2970566"/>
            <a:ext cx="432047" cy="432047"/>
          </a:xfrm>
          <a:prstGeom prst="ellipse">
            <a:avLst/>
          </a:prstGeom>
          <a:solidFill>
            <a:srgbClr val="A9D18E"/>
          </a:solidFill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BB5FF65-8F4D-BFF6-077B-713551DC26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41"/>
          <a:stretch/>
        </p:blipFill>
        <p:spPr bwMode="auto">
          <a:xfrm>
            <a:off x="1032092" y="2851552"/>
            <a:ext cx="4440776" cy="356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4994A06-1777-3401-13B0-CEA6180905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7"/>
          <a:stretch/>
        </p:blipFill>
        <p:spPr bwMode="auto">
          <a:xfrm>
            <a:off x="6843788" y="2851551"/>
            <a:ext cx="4594657" cy="357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F33CCB-BB4F-30F3-39F4-F77E7CE44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029" y="903576"/>
            <a:ext cx="6870765" cy="1947975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18065061-8F95-04E4-3E62-D5F99C1E1351}"/>
              </a:ext>
            </a:extLst>
          </p:cNvPr>
          <p:cNvSpPr/>
          <p:nvPr/>
        </p:nvSpPr>
        <p:spPr>
          <a:xfrm>
            <a:off x="5798288" y="4506772"/>
            <a:ext cx="720080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6AA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086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1267</Words>
  <Application>Microsoft Office PowerPoint</Application>
  <PresentationFormat>Personalizado</PresentationFormat>
  <Paragraphs>561</Paragraphs>
  <Slides>25</Slides>
  <Notes>25</Notes>
  <HiddenSlides>8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Open Sans</vt:lpstr>
      <vt:lpstr>Wingdings</vt:lpstr>
      <vt:lpstr>Office Theme</vt:lpstr>
      <vt:lpstr>Presentación de PowerPoint</vt:lpstr>
      <vt:lpstr>Thesis Presentation Outline</vt:lpstr>
      <vt:lpstr>Introduction</vt:lpstr>
      <vt:lpstr>Data Acquisition: Hardware &amp; Firmware</vt:lpstr>
      <vt:lpstr>Data Acquisition: Hand-wrist gestures</vt:lpstr>
      <vt:lpstr>Data Acquisition: Measuring process</vt:lpstr>
      <vt:lpstr>Data Processing &amp; Interpretation</vt:lpstr>
      <vt:lpstr>Data Processing &amp; Interpretation</vt:lpstr>
      <vt:lpstr>Data Processing &amp; Interpretation</vt:lpstr>
      <vt:lpstr>Data Processing &amp; Interpretation</vt:lpstr>
      <vt:lpstr>Data Processing &amp; Interpretation</vt:lpstr>
      <vt:lpstr>Data Classification</vt:lpstr>
      <vt:lpstr>Data Classification</vt:lpstr>
      <vt:lpstr>Results</vt:lpstr>
      <vt:lpstr>Results</vt:lpstr>
      <vt:lpstr>Conclusions &amp; Future Improvements</vt:lpstr>
      <vt:lpstr>Presentación de PowerPoint</vt:lpstr>
      <vt:lpstr>Presentación de PowerPoint</vt:lpstr>
      <vt:lpstr>Data Processing &amp; Interpretation</vt:lpstr>
      <vt:lpstr>Data Processing &amp; Interpretation</vt:lpstr>
      <vt:lpstr>Data Classification</vt:lpstr>
      <vt:lpstr>Results</vt:lpstr>
      <vt:lpstr>Realtime Evaluation</vt:lpstr>
      <vt:lpstr>Realtime Evaluation</vt:lpstr>
      <vt:lpstr>Future Improvements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Alex Ehrich</cp:lastModifiedBy>
  <cp:revision>301</cp:revision>
  <dcterms:created xsi:type="dcterms:W3CDTF">2013-09-12T13:05:01Z</dcterms:created>
  <dcterms:modified xsi:type="dcterms:W3CDTF">2022-07-07T17:11:59Z</dcterms:modified>
</cp:coreProperties>
</file>